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 id="2147483788" r:id="rId2"/>
  </p:sldMasterIdLst>
  <p:notesMasterIdLst>
    <p:notesMasterId r:id="rId14"/>
  </p:notesMasterIdLst>
  <p:handoutMasterIdLst>
    <p:handoutMasterId r:id="rId15"/>
  </p:handoutMasterIdLst>
  <p:sldIdLst>
    <p:sldId id="3135" r:id="rId3"/>
    <p:sldId id="4087" r:id="rId4"/>
    <p:sldId id="3133" r:id="rId5"/>
    <p:sldId id="4088" r:id="rId6"/>
    <p:sldId id="4073" r:id="rId7"/>
    <p:sldId id="4083" r:id="rId8"/>
    <p:sldId id="4084" r:id="rId9"/>
    <p:sldId id="4085" r:id="rId10"/>
    <p:sldId id="4086" r:id="rId11"/>
    <p:sldId id="289" r:id="rId12"/>
    <p:sldId id="3120" r:id="rId13"/>
  </p:sldIdLst>
  <p:sldSz cx="12192000" cy="6858000"/>
  <p:notesSz cx="7010400" cy="9296400"/>
  <p:embeddedFontLst>
    <p:embeddedFont>
      <p:font typeface="Abadi Extra Light" panose="020B0204020104020204" pitchFamily="34" charset="0"/>
      <p:regular r:id="rId16"/>
    </p:embeddedFont>
    <p:embeddedFont>
      <p:font typeface="Arial Black" panose="020B0A04020102020204" pitchFamily="34" charset="0"/>
      <p:bold r:id="rId17"/>
    </p:embeddedFont>
    <p:embeddedFont>
      <p:font typeface="Bebas Neue" panose="020B0606020202050201" pitchFamily="34" charset="0"/>
      <p:regular r:id="rId18"/>
    </p:embeddedFont>
    <p:embeddedFont>
      <p:font typeface="Berlin Sans FB" panose="020E0602020502020306" pitchFamily="34" charset="0"/>
      <p:regular r:id="rId19"/>
      <p:bold r:id="rId20"/>
    </p:embeddedFont>
    <p:embeddedFont>
      <p:font typeface="brandon_grotesquebold" panose="020B060402020202020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Georgia" panose="02040502050405020303" pitchFamily="18" charset="0"/>
      <p:regular r:id="rId31"/>
      <p:bold r:id="rId32"/>
      <p:italic r:id="rId33"/>
      <p:boldItalic r:id="rId34"/>
    </p:embeddedFont>
    <p:embeddedFont>
      <p:font typeface="Lato Light" panose="020F0502020204030203" pitchFamily="34" charset="0"/>
      <p:regular r:id="rId35"/>
      <p:italic r:id="rId36"/>
    </p:embeddedFont>
    <p:embeddedFont>
      <p:font typeface="Merriweather" panose="00000500000000000000" pitchFamily="2" charset="0"/>
      <p:regular r:id="rId37"/>
      <p:bold r:id="rId38"/>
      <p:italic r:id="rId39"/>
      <p:boldItalic r:id="rId40"/>
    </p:embeddedFont>
    <p:embeddedFont>
      <p:font typeface="Poppins" panose="00000500000000000000" pitchFamily="2"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3135"/>
            <p14:sldId id="4087"/>
            <p14:sldId id="3133"/>
            <p14:sldId id="4088"/>
            <p14:sldId id="4073"/>
            <p14:sldId id="4083"/>
            <p14:sldId id="4084"/>
            <p14:sldId id="4085"/>
            <p14:sldId id="4086"/>
            <p14:sldId id="289"/>
            <p14:sldId id="31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573"/>
    <a:srgbClr val="0C2340"/>
    <a:srgbClr val="25CCD8"/>
    <a:srgbClr val="D9D9D9"/>
    <a:srgbClr val="E7E8E8"/>
    <a:srgbClr val="009BA6"/>
    <a:srgbClr val="21B6C1"/>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F17EAA-7DFF-4734-9A9A-65F6BB7AAD0E}" v="46" dt="2022-05-21T02:37:21.7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5804" autoAdjust="0"/>
  </p:normalViewPr>
  <p:slideViewPr>
    <p:cSldViewPr snapToGrid="0" snapToObjects="1" showGuides="1">
      <p:cViewPr varScale="1">
        <p:scale>
          <a:sx n="73" d="100"/>
          <a:sy n="73" d="100"/>
        </p:scale>
        <p:origin x="1061" y="72"/>
      </p:cViewPr>
      <p:guideLst>
        <p:guide orient="horz" pos="2160"/>
        <p:guide pos="384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00" d="100"/>
        <a:sy n="100" d="100"/>
      </p:scale>
      <p:origin x="0" y="-1972"/>
    </p:cViewPr>
  </p:sorterViewPr>
  <p:notesViewPr>
    <p:cSldViewPr snapToGrid="0" snapToObjects="1">
      <p:cViewPr varScale="1">
        <p:scale>
          <a:sx n="83" d="100"/>
          <a:sy n="83" d="100"/>
        </p:scale>
        <p:origin x="222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3" Type="http://schemas.openxmlformats.org/officeDocument/2006/relationships/slide" Target="slides/slide1.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B9034-BFA6-4BD5-A1EF-70139E25EB3B}" type="doc">
      <dgm:prSet loTypeId="urn:microsoft.com/office/officeart/2011/layout/CircleProcess" loCatId="process" qsTypeId="urn:microsoft.com/office/officeart/2005/8/quickstyle/simple1" qsCatId="simple" csTypeId="urn:microsoft.com/office/officeart/2005/8/colors/accent0_1" csCatId="mainScheme" phldr="1"/>
      <dgm:spPr/>
      <dgm:t>
        <a:bodyPr/>
        <a:lstStyle/>
        <a:p>
          <a:endParaRPr lang="en-US"/>
        </a:p>
      </dgm:t>
    </dgm:pt>
    <dgm:pt modelId="{EDF9351C-0611-4A94-BDF9-563AAA1ECD1D}">
      <dgm:prSet phldrT="[Text]"/>
      <dgm:spPr>
        <a:solidFill>
          <a:schemeClr val="accent4">
            <a:alpha val="90000"/>
          </a:schemeClr>
        </a:solidFill>
      </dgm:spPr>
      <dgm:t>
        <a:bodyPr/>
        <a:lstStyle/>
        <a:p>
          <a:pPr>
            <a:lnSpc>
              <a:spcPct val="90000"/>
            </a:lnSpc>
          </a:pPr>
          <a:r>
            <a:rPr lang="en-US" b="1" u="sng" dirty="0"/>
            <a:t>Phase 1 </a:t>
          </a:r>
        </a:p>
        <a:p>
          <a:pPr>
            <a:lnSpc>
              <a:spcPct val="90000"/>
            </a:lnSpc>
          </a:pPr>
          <a:r>
            <a:rPr lang="en-US" u="sng" dirty="0"/>
            <a:t>(June 2022)</a:t>
          </a:r>
        </a:p>
        <a:p>
          <a:pPr>
            <a:lnSpc>
              <a:spcPct val="100000"/>
            </a:lnSpc>
          </a:pPr>
          <a:r>
            <a:rPr lang="en-US" dirty="0"/>
            <a:t>- Select indicators from CHSA</a:t>
          </a:r>
          <a:br>
            <a:rPr lang="en-US" dirty="0"/>
          </a:br>
          <a:r>
            <a:rPr lang="en-US" dirty="0"/>
            <a:t>- SVI</a:t>
          </a:r>
          <a:br>
            <a:rPr lang="en-US" dirty="0"/>
          </a:br>
          <a:r>
            <a:rPr lang="en-US" dirty="0"/>
            <a:t>- Communicable disease prevalence </a:t>
          </a:r>
          <a:br>
            <a:rPr lang="en-US" dirty="0"/>
          </a:br>
          <a:r>
            <a:rPr lang="en-US" dirty="0"/>
            <a:t>- Opioid Mortality</a:t>
          </a:r>
        </a:p>
      </dgm:t>
    </dgm:pt>
    <dgm:pt modelId="{BAEB963B-39A6-4582-A69B-2263B3F4F959}" type="parTrans" cxnId="{743B761A-1811-4A51-BBDD-5C794B3EACD8}">
      <dgm:prSet/>
      <dgm:spPr/>
      <dgm:t>
        <a:bodyPr/>
        <a:lstStyle/>
        <a:p>
          <a:endParaRPr lang="en-US"/>
        </a:p>
      </dgm:t>
    </dgm:pt>
    <dgm:pt modelId="{0F3FAF51-5A98-4838-A8DA-C9257B126E42}" type="sibTrans" cxnId="{743B761A-1811-4A51-BBDD-5C794B3EACD8}">
      <dgm:prSet/>
      <dgm:spPr/>
      <dgm:t>
        <a:bodyPr/>
        <a:lstStyle/>
        <a:p>
          <a:endParaRPr lang="en-US"/>
        </a:p>
      </dgm:t>
    </dgm:pt>
    <dgm:pt modelId="{3E59A397-D0C5-4CB7-82B6-740BD6DF81CC}">
      <dgm:prSet phldrT="[Text]"/>
      <dgm:spPr>
        <a:solidFill>
          <a:schemeClr val="accent3">
            <a:lumMod val="40000"/>
            <a:lumOff val="60000"/>
            <a:alpha val="90000"/>
          </a:schemeClr>
        </a:solidFill>
      </dgm:spPr>
      <dgm:t>
        <a:bodyPr/>
        <a:lstStyle/>
        <a:p>
          <a:pPr>
            <a:lnSpc>
              <a:spcPct val="90000"/>
            </a:lnSpc>
          </a:pPr>
          <a:r>
            <a:rPr lang="en-US" b="1" u="sng" dirty="0"/>
            <a:t>Phase 2 </a:t>
          </a:r>
        </a:p>
        <a:p>
          <a:pPr>
            <a:lnSpc>
              <a:spcPct val="100000"/>
            </a:lnSpc>
          </a:pPr>
          <a:r>
            <a:rPr lang="en-US" u="sng" dirty="0"/>
            <a:t>(August 2022)</a:t>
          </a:r>
        </a:p>
        <a:p>
          <a:pPr>
            <a:lnSpc>
              <a:spcPct val="100000"/>
            </a:lnSpc>
          </a:pPr>
          <a:r>
            <a:rPr lang="en-US" dirty="0"/>
            <a:t>- Mortality</a:t>
          </a:r>
          <a:br>
            <a:rPr lang="en-US" dirty="0"/>
          </a:br>
          <a:r>
            <a:rPr lang="en-US" dirty="0"/>
            <a:t>- Natality</a:t>
          </a:r>
          <a:br>
            <a:rPr lang="en-US" dirty="0"/>
          </a:br>
          <a:r>
            <a:rPr lang="en-US" dirty="0"/>
            <a:t>- 2020 YRBS</a:t>
          </a:r>
          <a:br>
            <a:rPr lang="en-US" dirty="0"/>
          </a:br>
          <a:r>
            <a:rPr lang="en-US" dirty="0"/>
            <a:t>- EJ Screen data</a:t>
          </a:r>
          <a:br>
            <a:rPr lang="en-US" dirty="0"/>
          </a:br>
          <a:endParaRPr lang="en-US" dirty="0"/>
        </a:p>
      </dgm:t>
    </dgm:pt>
    <dgm:pt modelId="{2DDF3242-0D49-4CC2-8F95-FAED1B1D5B34}" type="parTrans" cxnId="{9A695339-6579-4252-83DF-7FDDA41ED9B0}">
      <dgm:prSet/>
      <dgm:spPr/>
      <dgm:t>
        <a:bodyPr/>
        <a:lstStyle/>
        <a:p>
          <a:endParaRPr lang="en-US"/>
        </a:p>
      </dgm:t>
    </dgm:pt>
    <dgm:pt modelId="{6AB75453-B509-44F2-A6A0-2CFF3F405F1B}" type="sibTrans" cxnId="{9A695339-6579-4252-83DF-7FDDA41ED9B0}">
      <dgm:prSet/>
      <dgm:spPr/>
      <dgm:t>
        <a:bodyPr/>
        <a:lstStyle/>
        <a:p>
          <a:endParaRPr lang="en-US"/>
        </a:p>
      </dgm:t>
    </dgm:pt>
    <dgm:pt modelId="{44D56A97-5F33-4954-A2A8-61B369D469B0}">
      <dgm:prSet phldrT="[Text]"/>
      <dgm:spPr>
        <a:solidFill>
          <a:schemeClr val="bg2">
            <a:lumMod val="20000"/>
            <a:lumOff val="80000"/>
            <a:alpha val="90000"/>
          </a:schemeClr>
        </a:solidFill>
      </dgm:spPr>
      <dgm:t>
        <a:bodyPr/>
        <a:lstStyle/>
        <a:p>
          <a:pPr>
            <a:lnSpc>
              <a:spcPct val="90000"/>
            </a:lnSpc>
          </a:pPr>
          <a:r>
            <a:rPr lang="en-US" b="1" u="sng" dirty="0"/>
            <a:t>Phase 3 </a:t>
          </a:r>
        </a:p>
        <a:p>
          <a:pPr>
            <a:lnSpc>
              <a:spcPct val="100000"/>
            </a:lnSpc>
          </a:pPr>
          <a:r>
            <a:rPr lang="en-US" u="sng" dirty="0"/>
            <a:t>(October 2022)</a:t>
          </a:r>
        </a:p>
        <a:p>
          <a:pPr>
            <a:lnSpc>
              <a:spcPct val="100000"/>
            </a:lnSpc>
          </a:pPr>
          <a:r>
            <a:rPr lang="en-US" dirty="0"/>
            <a:t>- 2016-2020 Hospitalization Data, in- and outpatient</a:t>
          </a:r>
        </a:p>
      </dgm:t>
    </dgm:pt>
    <dgm:pt modelId="{F2114E74-3AAA-4B9D-9F46-06AB3D1417BD}" type="parTrans" cxnId="{D443629E-6FD4-44C5-9D6A-4DD37D1704DD}">
      <dgm:prSet/>
      <dgm:spPr/>
      <dgm:t>
        <a:bodyPr/>
        <a:lstStyle/>
        <a:p>
          <a:endParaRPr lang="en-US"/>
        </a:p>
      </dgm:t>
    </dgm:pt>
    <dgm:pt modelId="{46E3451B-5B17-4E68-983F-1FB2D1CC82F5}" type="sibTrans" cxnId="{D443629E-6FD4-44C5-9D6A-4DD37D1704DD}">
      <dgm:prSet/>
      <dgm:spPr/>
      <dgm:t>
        <a:bodyPr/>
        <a:lstStyle/>
        <a:p>
          <a:endParaRPr lang="en-US"/>
        </a:p>
      </dgm:t>
    </dgm:pt>
    <dgm:pt modelId="{1182609A-4E50-497E-AD1D-C0A303DDF9F7}">
      <dgm:prSet phldrT="[Text]"/>
      <dgm:spPr>
        <a:solidFill>
          <a:schemeClr val="tx2">
            <a:lumMod val="20000"/>
            <a:lumOff val="80000"/>
            <a:alpha val="90000"/>
          </a:schemeClr>
        </a:solidFill>
      </dgm:spPr>
      <dgm:t>
        <a:bodyPr/>
        <a:lstStyle/>
        <a:p>
          <a:pPr>
            <a:lnSpc>
              <a:spcPct val="90000"/>
            </a:lnSpc>
          </a:pPr>
          <a:r>
            <a:rPr lang="en-US" b="1" u="sng" dirty="0"/>
            <a:t>Phase 4</a:t>
          </a:r>
        </a:p>
        <a:p>
          <a:pPr>
            <a:lnSpc>
              <a:spcPct val="100000"/>
            </a:lnSpc>
          </a:pPr>
          <a:r>
            <a:rPr lang="en-US" u="sng" dirty="0"/>
            <a:t>(April 2023)</a:t>
          </a:r>
        </a:p>
        <a:p>
          <a:pPr>
            <a:lnSpc>
              <a:spcPct val="100000"/>
            </a:lnSpc>
          </a:pPr>
          <a:r>
            <a:rPr lang="en-US" dirty="0"/>
            <a:t>- 2022 Cook County Health Survey</a:t>
          </a:r>
        </a:p>
        <a:p>
          <a:pPr>
            <a:lnSpc>
              <a:spcPct val="100000"/>
            </a:lnSpc>
          </a:pPr>
          <a:r>
            <a:rPr lang="en-US" dirty="0"/>
            <a:t>- 2022 YRBS</a:t>
          </a:r>
        </a:p>
        <a:p>
          <a:pPr>
            <a:lnSpc>
              <a:spcPct val="90000"/>
            </a:lnSpc>
          </a:pPr>
          <a:endParaRPr lang="en-US" dirty="0"/>
        </a:p>
      </dgm:t>
    </dgm:pt>
    <dgm:pt modelId="{6DC21FF4-7948-467B-9196-3E25915BEBD7}" type="parTrans" cxnId="{E5B4CE3F-A363-4E43-86D6-6EDDC3F05B68}">
      <dgm:prSet/>
      <dgm:spPr/>
      <dgm:t>
        <a:bodyPr/>
        <a:lstStyle/>
        <a:p>
          <a:endParaRPr lang="en-US"/>
        </a:p>
      </dgm:t>
    </dgm:pt>
    <dgm:pt modelId="{7A61B22A-79C6-4183-9DE8-FC99795DA754}" type="sibTrans" cxnId="{E5B4CE3F-A363-4E43-86D6-6EDDC3F05B68}">
      <dgm:prSet/>
      <dgm:spPr/>
      <dgm:t>
        <a:bodyPr/>
        <a:lstStyle/>
        <a:p>
          <a:endParaRPr lang="en-US"/>
        </a:p>
      </dgm:t>
    </dgm:pt>
    <dgm:pt modelId="{5A85BBDC-B54D-4059-B8F1-0D76B6A89620}" type="pres">
      <dgm:prSet presAssocID="{13BB9034-BFA6-4BD5-A1EF-70139E25EB3B}" presName="Name0" presStyleCnt="0">
        <dgm:presLayoutVars>
          <dgm:chMax val="11"/>
          <dgm:chPref val="11"/>
          <dgm:dir/>
          <dgm:resizeHandles/>
        </dgm:presLayoutVars>
      </dgm:prSet>
      <dgm:spPr/>
    </dgm:pt>
    <dgm:pt modelId="{B9209EF4-9E81-45B6-AEC0-6E735B452A16}" type="pres">
      <dgm:prSet presAssocID="{1182609A-4E50-497E-AD1D-C0A303DDF9F7}" presName="Accent4" presStyleCnt="0"/>
      <dgm:spPr/>
    </dgm:pt>
    <dgm:pt modelId="{745938C5-D6CD-4CF2-AA36-089F86D87DC4}" type="pres">
      <dgm:prSet presAssocID="{1182609A-4E50-497E-AD1D-C0A303DDF9F7}" presName="Accent" presStyleLbl="node1" presStyleIdx="0" presStyleCnt="4"/>
      <dgm:spPr/>
    </dgm:pt>
    <dgm:pt modelId="{DE2CAD35-B999-4152-BE18-8F17A15B73BD}" type="pres">
      <dgm:prSet presAssocID="{1182609A-4E50-497E-AD1D-C0A303DDF9F7}" presName="ParentBackground4" presStyleCnt="0"/>
      <dgm:spPr/>
    </dgm:pt>
    <dgm:pt modelId="{9272346E-E3B0-4128-9EDB-A634D81B645F}" type="pres">
      <dgm:prSet presAssocID="{1182609A-4E50-497E-AD1D-C0A303DDF9F7}" presName="ParentBackground" presStyleLbl="fgAcc1" presStyleIdx="0" presStyleCnt="4"/>
      <dgm:spPr/>
    </dgm:pt>
    <dgm:pt modelId="{982ED535-029B-4B97-9D64-73468F53F93F}" type="pres">
      <dgm:prSet presAssocID="{1182609A-4E50-497E-AD1D-C0A303DDF9F7}" presName="Parent4" presStyleLbl="revTx" presStyleIdx="0" presStyleCnt="0">
        <dgm:presLayoutVars>
          <dgm:chMax val="1"/>
          <dgm:chPref val="1"/>
          <dgm:bulletEnabled val="1"/>
        </dgm:presLayoutVars>
      </dgm:prSet>
      <dgm:spPr/>
    </dgm:pt>
    <dgm:pt modelId="{CFF22FFC-2291-4F15-A7A7-062057F25A39}" type="pres">
      <dgm:prSet presAssocID="{44D56A97-5F33-4954-A2A8-61B369D469B0}" presName="Accent3" presStyleCnt="0"/>
      <dgm:spPr/>
    </dgm:pt>
    <dgm:pt modelId="{F4D5B2C4-DD82-4B02-A1C1-BD40A9E07BDF}" type="pres">
      <dgm:prSet presAssocID="{44D56A97-5F33-4954-A2A8-61B369D469B0}" presName="Accent" presStyleLbl="node1" presStyleIdx="1" presStyleCnt="4"/>
      <dgm:spPr/>
    </dgm:pt>
    <dgm:pt modelId="{F9CD4081-670F-4791-82FF-EB6FC0CE21FE}" type="pres">
      <dgm:prSet presAssocID="{44D56A97-5F33-4954-A2A8-61B369D469B0}" presName="ParentBackground3" presStyleCnt="0"/>
      <dgm:spPr/>
    </dgm:pt>
    <dgm:pt modelId="{175876F6-06B3-44A6-B107-4BE9A9786097}" type="pres">
      <dgm:prSet presAssocID="{44D56A97-5F33-4954-A2A8-61B369D469B0}" presName="ParentBackground" presStyleLbl="fgAcc1" presStyleIdx="1" presStyleCnt="4"/>
      <dgm:spPr/>
    </dgm:pt>
    <dgm:pt modelId="{841A24D3-0242-489F-9511-BCFA9F7490CE}" type="pres">
      <dgm:prSet presAssocID="{44D56A97-5F33-4954-A2A8-61B369D469B0}" presName="Parent3" presStyleLbl="revTx" presStyleIdx="0" presStyleCnt="0">
        <dgm:presLayoutVars>
          <dgm:chMax val="1"/>
          <dgm:chPref val="1"/>
          <dgm:bulletEnabled val="1"/>
        </dgm:presLayoutVars>
      </dgm:prSet>
      <dgm:spPr/>
    </dgm:pt>
    <dgm:pt modelId="{57F04D0E-4A38-400B-9A00-86488B0E2698}" type="pres">
      <dgm:prSet presAssocID="{3E59A397-D0C5-4CB7-82B6-740BD6DF81CC}" presName="Accent2" presStyleCnt="0"/>
      <dgm:spPr/>
    </dgm:pt>
    <dgm:pt modelId="{9E584B11-F731-4E01-9CDD-D6D10C8B07A6}" type="pres">
      <dgm:prSet presAssocID="{3E59A397-D0C5-4CB7-82B6-740BD6DF81CC}" presName="Accent" presStyleLbl="node1" presStyleIdx="2" presStyleCnt="4"/>
      <dgm:spPr/>
    </dgm:pt>
    <dgm:pt modelId="{02031B86-2341-4A76-925F-953612CF9B0B}" type="pres">
      <dgm:prSet presAssocID="{3E59A397-D0C5-4CB7-82B6-740BD6DF81CC}" presName="ParentBackground2" presStyleCnt="0"/>
      <dgm:spPr/>
    </dgm:pt>
    <dgm:pt modelId="{C64E3A49-B537-4C0C-AA6A-8244EF9317A2}" type="pres">
      <dgm:prSet presAssocID="{3E59A397-D0C5-4CB7-82B6-740BD6DF81CC}" presName="ParentBackground" presStyleLbl="fgAcc1" presStyleIdx="2" presStyleCnt="4" custLinFactNeighborX="1154" custLinFactNeighborY="-9"/>
      <dgm:spPr/>
    </dgm:pt>
    <dgm:pt modelId="{3AB799D1-F20B-499D-AFE6-DED5AE027BCF}" type="pres">
      <dgm:prSet presAssocID="{3E59A397-D0C5-4CB7-82B6-740BD6DF81CC}" presName="Parent2" presStyleLbl="revTx" presStyleIdx="0" presStyleCnt="0">
        <dgm:presLayoutVars>
          <dgm:chMax val="1"/>
          <dgm:chPref val="1"/>
          <dgm:bulletEnabled val="1"/>
        </dgm:presLayoutVars>
      </dgm:prSet>
      <dgm:spPr/>
    </dgm:pt>
    <dgm:pt modelId="{E71A5D35-4641-4E59-AF65-8CD16AC5B2B9}" type="pres">
      <dgm:prSet presAssocID="{EDF9351C-0611-4A94-BDF9-563AAA1ECD1D}" presName="Accent1" presStyleCnt="0"/>
      <dgm:spPr/>
    </dgm:pt>
    <dgm:pt modelId="{2059D8BF-931E-43D8-A3D3-07DB1ED9C807}" type="pres">
      <dgm:prSet presAssocID="{EDF9351C-0611-4A94-BDF9-563AAA1ECD1D}" presName="Accent" presStyleLbl="node1" presStyleIdx="3" presStyleCnt="4"/>
      <dgm:spPr/>
    </dgm:pt>
    <dgm:pt modelId="{1A587948-CBDC-4F70-B5A1-670D939D145B}" type="pres">
      <dgm:prSet presAssocID="{EDF9351C-0611-4A94-BDF9-563AAA1ECD1D}" presName="ParentBackground1" presStyleCnt="0"/>
      <dgm:spPr/>
    </dgm:pt>
    <dgm:pt modelId="{F00BFF5E-41F6-4E10-B8E2-B2C9343EE31D}" type="pres">
      <dgm:prSet presAssocID="{EDF9351C-0611-4A94-BDF9-563AAA1ECD1D}" presName="ParentBackground" presStyleLbl="fgAcc1" presStyleIdx="3" presStyleCnt="4"/>
      <dgm:spPr/>
    </dgm:pt>
    <dgm:pt modelId="{E880A1B6-1033-4B77-B201-AB6400299CB8}" type="pres">
      <dgm:prSet presAssocID="{EDF9351C-0611-4A94-BDF9-563AAA1ECD1D}" presName="Parent1" presStyleLbl="revTx" presStyleIdx="0" presStyleCnt="0">
        <dgm:presLayoutVars>
          <dgm:chMax val="1"/>
          <dgm:chPref val="1"/>
          <dgm:bulletEnabled val="1"/>
        </dgm:presLayoutVars>
      </dgm:prSet>
      <dgm:spPr/>
    </dgm:pt>
  </dgm:ptLst>
  <dgm:cxnLst>
    <dgm:cxn modelId="{4F210D07-121D-4797-86F2-9E2BA7B5150F}" type="presOf" srcId="{3E59A397-D0C5-4CB7-82B6-740BD6DF81CC}" destId="{3AB799D1-F20B-499D-AFE6-DED5AE027BCF}" srcOrd="1" destOrd="0" presId="urn:microsoft.com/office/officeart/2011/layout/CircleProcess"/>
    <dgm:cxn modelId="{AE430B0C-FFD0-47A4-8367-0490D332347A}" type="presOf" srcId="{13BB9034-BFA6-4BD5-A1EF-70139E25EB3B}" destId="{5A85BBDC-B54D-4059-B8F1-0D76B6A89620}" srcOrd="0" destOrd="0" presId="urn:microsoft.com/office/officeart/2011/layout/CircleProcess"/>
    <dgm:cxn modelId="{743B761A-1811-4A51-BBDD-5C794B3EACD8}" srcId="{13BB9034-BFA6-4BD5-A1EF-70139E25EB3B}" destId="{EDF9351C-0611-4A94-BDF9-563AAA1ECD1D}" srcOrd="0" destOrd="0" parTransId="{BAEB963B-39A6-4582-A69B-2263B3F4F959}" sibTransId="{0F3FAF51-5A98-4838-A8DA-C9257B126E42}"/>
    <dgm:cxn modelId="{3BFEA936-7823-4D9B-84EC-37141C152682}" type="presOf" srcId="{1182609A-4E50-497E-AD1D-C0A303DDF9F7}" destId="{9272346E-E3B0-4128-9EDB-A634D81B645F}" srcOrd="0" destOrd="0" presId="urn:microsoft.com/office/officeart/2011/layout/CircleProcess"/>
    <dgm:cxn modelId="{9A695339-6579-4252-83DF-7FDDA41ED9B0}" srcId="{13BB9034-BFA6-4BD5-A1EF-70139E25EB3B}" destId="{3E59A397-D0C5-4CB7-82B6-740BD6DF81CC}" srcOrd="1" destOrd="0" parTransId="{2DDF3242-0D49-4CC2-8F95-FAED1B1D5B34}" sibTransId="{6AB75453-B509-44F2-A6A0-2CFF3F405F1B}"/>
    <dgm:cxn modelId="{E5B4CE3F-A363-4E43-86D6-6EDDC3F05B68}" srcId="{13BB9034-BFA6-4BD5-A1EF-70139E25EB3B}" destId="{1182609A-4E50-497E-AD1D-C0A303DDF9F7}" srcOrd="3" destOrd="0" parTransId="{6DC21FF4-7948-467B-9196-3E25915BEBD7}" sibTransId="{7A61B22A-79C6-4183-9DE8-FC99795DA754}"/>
    <dgm:cxn modelId="{39401248-FBC0-4632-B441-99D3FE7C4C55}" type="presOf" srcId="{44D56A97-5F33-4954-A2A8-61B369D469B0}" destId="{841A24D3-0242-489F-9511-BCFA9F7490CE}" srcOrd="1" destOrd="0" presId="urn:microsoft.com/office/officeart/2011/layout/CircleProcess"/>
    <dgm:cxn modelId="{FD458E58-291C-46A5-9631-68C06A878B71}" type="presOf" srcId="{EDF9351C-0611-4A94-BDF9-563AAA1ECD1D}" destId="{F00BFF5E-41F6-4E10-B8E2-B2C9343EE31D}" srcOrd="0" destOrd="0" presId="urn:microsoft.com/office/officeart/2011/layout/CircleProcess"/>
    <dgm:cxn modelId="{42C4C896-E011-4839-9252-007B8AA03F41}" type="presOf" srcId="{EDF9351C-0611-4A94-BDF9-563AAA1ECD1D}" destId="{E880A1B6-1033-4B77-B201-AB6400299CB8}" srcOrd="1" destOrd="0" presId="urn:microsoft.com/office/officeart/2011/layout/CircleProcess"/>
    <dgm:cxn modelId="{D443629E-6FD4-44C5-9D6A-4DD37D1704DD}" srcId="{13BB9034-BFA6-4BD5-A1EF-70139E25EB3B}" destId="{44D56A97-5F33-4954-A2A8-61B369D469B0}" srcOrd="2" destOrd="0" parTransId="{F2114E74-3AAA-4B9D-9F46-06AB3D1417BD}" sibTransId="{46E3451B-5B17-4E68-983F-1FB2D1CC82F5}"/>
    <dgm:cxn modelId="{F0C7A8A3-7F89-4EDF-8696-3085D84ED2F7}" type="presOf" srcId="{44D56A97-5F33-4954-A2A8-61B369D469B0}" destId="{175876F6-06B3-44A6-B107-4BE9A9786097}" srcOrd="0" destOrd="0" presId="urn:microsoft.com/office/officeart/2011/layout/CircleProcess"/>
    <dgm:cxn modelId="{6CFF0BB4-910C-4E7F-8B40-DD1B1C3DB4DC}" type="presOf" srcId="{3E59A397-D0C5-4CB7-82B6-740BD6DF81CC}" destId="{C64E3A49-B537-4C0C-AA6A-8244EF9317A2}" srcOrd="0" destOrd="0" presId="urn:microsoft.com/office/officeart/2011/layout/CircleProcess"/>
    <dgm:cxn modelId="{35C99BBA-5118-42EE-9C45-01BCB4B5DD88}" type="presOf" srcId="{1182609A-4E50-497E-AD1D-C0A303DDF9F7}" destId="{982ED535-029B-4B97-9D64-73468F53F93F}" srcOrd="1" destOrd="0" presId="urn:microsoft.com/office/officeart/2011/layout/CircleProcess"/>
    <dgm:cxn modelId="{81010BCE-9353-43B3-99B4-71DD7714B3F7}" type="presParOf" srcId="{5A85BBDC-B54D-4059-B8F1-0D76B6A89620}" destId="{B9209EF4-9E81-45B6-AEC0-6E735B452A16}" srcOrd="0" destOrd="0" presId="urn:microsoft.com/office/officeart/2011/layout/CircleProcess"/>
    <dgm:cxn modelId="{53964295-34EE-452C-99D3-4F7752CD38C5}" type="presParOf" srcId="{B9209EF4-9E81-45B6-AEC0-6E735B452A16}" destId="{745938C5-D6CD-4CF2-AA36-089F86D87DC4}" srcOrd="0" destOrd="0" presId="urn:microsoft.com/office/officeart/2011/layout/CircleProcess"/>
    <dgm:cxn modelId="{2FFCB33C-04D1-425D-B40B-B6059F17F902}" type="presParOf" srcId="{5A85BBDC-B54D-4059-B8F1-0D76B6A89620}" destId="{DE2CAD35-B999-4152-BE18-8F17A15B73BD}" srcOrd="1" destOrd="0" presId="urn:microsoft.com/office/officeart/2011/layout/CircleProcess"/>
    <dgm:cxn modelId="{150AF628-D784-4F1E-B333-63B02D150CDF}" type="presParOf" srcId="{DE2CAD35-B999-4152-BE18-8F17A15B73BD}" destId="{9272346E-E3B0-4128-9EDB-A634D81B645F}" srcOrd="0" destOrd="0" presId="urn:microsoft.com/office/officeart/2011/layout/CircleProcess"/>
    <dgm:cxn modelId="{F0DF4E55-EEBB-4A59-85F2-4C779573A119}" type="presParOf" srcId="{5A85BBDC-B54D-4059-B8F1-0D76B6A89620}" destId="{982ED535-029B-4B97-9D64-73468F53F93F}" srcOrd="2" destOrd="0" presId="urn:microsoft.com/office/officeart/2011/layout/CircleProcess"/>
    <dgm:cxn modelId="{BFCF5C98-5FBA-4842-A325-20BD533588F3}" type="presParOf" srcId="{5A85BBDC-B54D-4059-B8F1-0D76B6A89620}" destId="{CFF22FFC-2291-4F15-A7A7-062057F25A39}" srcOrd="3" destOrd="0" presId="urn:microsoft.com/office/officeart/2011/layout/CircleProcess"/>
    <dgm:cxn modelId="{AF1A4DB6-A32B-4512-B1E7-3334A4D25FE1}" type="presParOf" srcId="{CFF22FFC-2291-4F15-A7A7-062057F25A39}" destId="{F4D5B2C4-DD82-4B02-A1C1-BD40A9E07BDF}" srcOrd="0" destOrd="0" presId="urn:microsoft.com/office/officeart/2011/layout/CircleProcess"/>
    <dgm:cxn modelId="{990C8D16-66F3-4AD8-AD6C-DEA8DAE5AF51}" type="presParOf" srcId="{5A85BBDC-B54D-4059-B8F1-0D76B6A89620}" destId="{F9CD4081-670F-4791-82FF-EB6FC0CE21FE}" srcOrd="4" destOrd="0" presId="urn:microsoft.com/office/officeart/2011/layout/CircleProcess"/>
    <dgm:cxn modelId="{8C9A2B82-8D28-4FEF-8202-3F5714D6A7E9}" type="presParOf" srcId="{F9CD4081-670F-4791-82FF-EB6FC0CE21FE}" destId="{175876F6-06B3-44A6-B107-4BE9A9786097}" srcOrd="0" destOrd="0" presId="urn:microsoft.com/office/officeart/2011/layout/CircleProcess"/>
    <dgm:cxn modelId="{CD1FF2F9-9AF5-4688-88B7-BBDF4629A87F}" type="presParOf" srcId="{5A85BBDC-B54D-4059-B8F1-0D76B6A89620}" destId="{841A24D3-0242-489F-9511-BCFA9F7490CE}" srcOrd="5" destOrd="0" presId="urn:microsoft.com/office/officeart/2011/layout/CircleProcess"/>
    <dgm:cxn modelId="{77492F36-CED4-4C41-A396-3771C55772D8}" type="presParOf" srcId="{5A85BBDC-B54D-4059-B8F1-0D76B6A89620}" destId="{57F04D0E-4A38-400B-9A00-86488B0E2698}" srcOrd="6" destOrd="0" presId="urn:microsoft.com/office/officeart/2011/layout/CircleProcess"/>
    <dgm:cxn modelId="{99B17FDE-494B-4078-8665-13B5B6429008}" type="presParOf" srcId="{57F04D0E-4A38-400B-9A00-86488B0E2698}" destId="{9E584B11-F731-4E01-9CDD-D6D10C8B07A6}" srcOrd="0" destOrd="0" presId="urn:microsoft.com/office/officeart/2011/layout/CircleProcess"/>
    <dgm:cxn modelId="{C1F58B3F-7314-44A0-AD6D-E91CB80A321E}" type="presParOf" srcId="{5A85BBDC-B54D-4059-B8F1-0D76B6A89620}" destId="{02031B86-2341-4A76-925F-953612CF9B0B}" srcOrd="7" destOrd="0" presId="urn:microsoft.com/office/officeart/2011/layout/CircleProcess"/>
    <dgm:cxn modelId="{63BAE563-46C2-47A3-9D8E-5F48EA9E17F1}" type="presParOf" srcId="{02031B86-2341-4A76-925F-953612CF9B0B}" destId="{C64E3A49-B537-4C0C-AA6A-8244EF9317A2}" srcOrd="0" destOrd="0" presId="urn:microsoft.com/office/officeart/2011/layout/CircleProcess"/>
    <dgm:cxn modelId="{8A14D1E2-BFEF-482A-97C8-1C8FF9BB3FDA}" type="presParOf" srcId="{5A85BBDC-B54D-4059-B8F1-0D76B6A89620}" destId="{3AB799D1-F20B-499D-AFE6-DED5AE027BCF}" srcOrd="8" destOrd="0" presId="urn:microsoft.com/office/officeart/2011/layout/CircleProcess"/>
    <dgm:cxn modelId="{234632FD-123D-4618-8DA1-52A6FE34A400}" type="presParOf" srcId="{5A85BBDC-B54D-4059-B8F1-0D76B6A89620}" destId="{E71A5D35-4641-4E59-AF65-8CD16AC5B2B9}" srcOrd="9" destOrd="0" presId="urn:microsoft.com/office/officeart/2011/layout/CircleProcess"/>
    <dgm:cxn modelId="{91A60C61-34DE-4594-8229-DAF460E152C6}" type="presParOf" srcId="{E71A5D35-4641-4E59-AF65-8CD16AC5B2B9}" destId="{2059D8BF-931E-43D8-A3D3-07DB1ED9C807}" srcOrd="0" destOrd="0" presId="urn:microsoft.com/office/officeart/2011/layout/CircleProcess"/>
    <dgm:cxn modelId="{C9F5CAB4-4994-498A-ADA6-10E9E35981A6}" type="presParOf" srcId="{5A85BBDC-B54D-4059-B8F1-0D76B6A89620}" destId="{1A587948-CBDC-4F70-B5A1-670D939D145B}" srcOrd="10" destOrd="0" presId="urn:microsoft.com/office/officeart/2011/layout/CircleProcess"/>
    <dgm:cxn modelId="{BAE6633E-251A-4223-A060-2EBB90EB2610}" type="presParOf" srcId="{1A587948-CBDC-4F70-B5A1-670D939D145B}" destId="{F00BFF5E-41F6-4E10-B8E2-B2C9343EE31D}" srcOrd="0" destOrd="0" presId="urn:microsoft.com/office/officeart/2011/layout/CircleProcess"/>
    <dgm:cxn modelId="{C16C8470-5DAC-436E-A89E-004D1CB0C522}" type="presParOf" srcId="{5A85BBDC-B54D-4059-B8F1-0D76B6A89620}" destId="{E880A1B6-1033-4B77-B201-AB6400299CB8}"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938C5-D6CD-4CF2-AA36-089F86D87DC4}">
      <dsp:nvSpPr>
        <dsp:cNvPr id="0" name=""/>
        <dsp:cNvSpPr/>
      </dsp:nvSpPr>
      <dsp:spPr>
        <a:xfrm>
          <a:off x="9378754" y="1134358"/>
          <a:ext cx="2816442" cy="2816586"/>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2346E-E3B0-4128-9EDB-A634D81B645F}">
      <dsp:nvSpPr>
        <dsp:cNvPr id="0" name=""/>
        <dsp:cNvSpPr/>
      </dsp:nvSpPr>
      <dsp:spPr>
        <a:xfrm>
          <a:off x="9472957" y="1228261"/>
          <a:ext cx="2629243" cy="2628781"/>
        </a:xfrm>
        <a:prstGeom prst="ellipse">
          <a:avLst/>
        </a:prstGeom>
        <a:solidFill>
          <a:schemeClr val="tx2">
            <a:lumMod val="20000"/>
            <a:lumOff val="80000"/>
            <a:alpha val="9000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u="sng" kern="1200" dirty="0"/>
            <a:t>Phase 4</a:t>
          </a:r>
        </a:p>
        <a:p>
          <a:pPr marL="0" lvl="0" indent="0" algn="ctr" defTabSz="577850">
            <a:lnSpc>
              <a:spcPct val="100000"/>
            </a:lnSpc>
            <a:spcBef>
              <a:spcPct val="0"/>
            </a:spcBef>
            <a:spcAft>
              <a:spcPct val="35000"/>
            </a:spcAft>
            <a:buNone/>
          </a:pPr>
          <a:r>
            <a:rPr lang="en-US" sz="1300" u="sng" kern="1200" dirty="0"/>
            <a:t>(April 2023)</a:t>
          </a:r>
        </a:p>
        <a:p>
          <a:pPr marL="0" lvl="0" indent="0" algn="ctr" defTabSz="577850">
            <a:lnSpc>
              <a:spcPct val="100000"/>
            </a:lnSpc>
            <a:spcBef>
              <a:spcPct val="0"/>
            </a:spcBef>
            <a:spcAft>
              <a:spcPct val="35000"/>
            </a:spcAft>
            <a:buNone/>
          </a:pPr>
          <a:r>
            <a:rPr lang="en-US" sz="1300" kern="1200" dirty="0"/>
            <a:t>- 2022 Cook County Health Survey</a:t>
          </a:r>
        </a:p>
        <a:p>
          <a:pPr marL="0" lvl="0" indent="0" algn="ctr" defTabSz="577850">
            <a:lnSpc>
              <a:spcPct val="100000"/>
            </a:lnSpc>
            <a:spcBef>
              <a:spcPct val="0"/>
            </a:spcBef>
            <a:spcAft>
              <a:spcPct val="35000"/>
            </a:spcAft>
            <a:buNone/>
          </a:pPr>
          <a:r>
            <a:rPr lang="en-US" sz="1300" kern="1200" dirty="0"/>
            <a:t>- 2022 YRBS</a:t>
          </a:r>
        </a:p>
        <a:p>
          <a:pPr marL="0" lvl="0" indent="0" algn="ctr" defTabSz="577850">
            <a:lnSpc>
              <a:spcPct val="90000"/>
            </a:lnSpc>
            <a:spcBef>
              <a:spcPct val="0"/>
            </a:spcBef>
            <a:spcAft>
              <a:spcPct val="35000"/>
            </a:spcAft>
            <a:buNone/>
          </a:pPr>
          <a:endParaRPr lang="en-US" sz="1300" kern="1200" dirty="0"/>
        </a:p>
      </dsp:txBody>
      <dsp:txXfrm>
        <a:off x="9848563" y="1603872"/>
        <a:ext cx="1878030" cy="1877559"/>
      </dsp:txXfrm>
    </dsp:sp>
    <dsp:sp modelId="{F4D5B2C4-DD82-4B02-A1C1-BD40A9E07BDF}">
      <dsp:nvSpPr>
        <dsp:cNvPr id="0" name=""/>
        <dsp:cNvSpPr/>
      </dsp:nvSpPr>
      <dsp:spPr>
        <a:xfrm rot="2700000">
          <a:off x="6456007" y="1134160"/>
          <a:ext cx="2816488" cy="2816488"/>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876F6-06B3-44A6-B107-4BE9A9786097}">
      <dsp:nvSpPr>
        <dsp:cNvPr id="0" name=""/>
        <dsp:cNvSpPr/>
      </dsp:nvSpPr>
      <dsp:spPr>
        <a:xfrm>
          <a:off x="6562311" y="1228261"/>
          <a:ext cx="2629243" cy="2628781"/>
        </a:xfrm>
        <a:prstGeom prst="ellipse">
          <a:avLst/>
        </a:prstGeom>
        <a:solidFill>
          <a:schemeClr val="bg2">
            <a:lumMod val="20000"/>
            <a:lumOff val="80000"/>
            <a:alpha val="9000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u="sng" kern="1200" dirty="0"/>
            <a:t>Phase 3 </a:t>
          </a:r>
        </a:p>
        <a:p>
          <a:pPr marL="0" lvl="0" indent="0" algn="ctr" defTabSz="577850">
            <a:lnSpc>
              <a:spcPct val="100000"/>
            </a:lnSpc>
            <a:spcBef>
              <a:spcPct val="0"/>
            </a:spcBef>
            <a:spcAft>
              <a:spcPct val="35000"/>
            </a:spcAft>
            <a:buNone/>
          </a:pPr>
          <a:r>
            <a:rPr lang="en-US" sz="1300" u="sng" kern="1200" dirty="0"/>
            <a:t>(October 2022)</a:t>
          </a:r>
        </a:p>
        <a:p>
          <a:pPr marL="0" lvl="0" indent="0" algn="ctr" defTabSz="577850">
            <a:lnSpc>
              <a:spcPct val="100000"/>
            </a:lnSpc>
            <a:spcBef>
              <a:spcPct val="0"/>
            </a:spcBef>
            <a:spcAft>
              <a:spcPct val="35000"/>
            </a:spcAft>
            <a:buNone/>
          </a:pPr>
          <a:r>
            <a:rPr lang="en-US" sz="1300" kern="1200" dirty="0"/>
            <a:t>- 2016-2020 Hospitalization Data, in- and outpatient</a:t>
          </a:r>
        </a:p>
      </dsp:txBody>
      <dsp:txXfrm>
        <a:off x="6937917" y="1603872"/>
        <a:ext cx="1878030" cy="1877559"/>
      </dsp:txXfrm>
    </dsp:sp>
    <dsp:sp modelId="{9E584B11-F731-4E01-9CDD-D6D10C8B07A6}">
      <dsp:nvSpPr>
        <dsp:cNvPr id="0" name=""/>
        <dsp:cNvSpPr/>
      </dsp:nvSpPr>
      <dsp:spPr>
        <a:xfrm rot="2700000">
          <a:off x="3557439" y="1134160"/>
          <a:ext cx="2816488" cy="2816488"/>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E3A49-B537-4C0C-AA6A-8244EF9317A2}">
      <dsp:nvSpPr>
        <dsp:cNvPr id="0" name=""/>
        <dsp:cNvSpPr/>
      </dsp:nvSpPr>
      <dsp:spPr>
        <a:xfrm>
          <a:off x="3682007" y="1228024"/>
          <a:ext cx="2629243" cy="2628781"/>
        </a:xfrm>
        <a:prstGeom prst="ellipse">
          <a:avLst/>
        </a:prstGeom>
        <a:solidFill>
          <a:schemeClr val="accent3">
            <a:lumMod val="40000"/>
            <a:lumOff val="60000"/>
            <a:alpha val="9000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u="sng" kern="1200" dirty="0"/>
            <a:t>Phase 2 </a:t>
          </a:r>
        </a:p>
        <a:p>
          <a:pPr marL="0" lvl="0" indent="0" algn="ctr" defTabSz="577850">
            <a:lnSpc>
              <a:spcPct val="100000"/>
            </a:lnSpc>
            <a:spcBef>
              <a:spcPct val="0"/>
            </a:spcBef>
            <a:spcAft>
              <a:spcPct val="35000"/>
            </a:spcAft>
            <a:buNone/>
          </a:pPr>
          <a:r>
            <a:rPr lang="en-US" sz="1300" u="sng" kern="1200" dirty="0"/>
            <a:t>(August 2022)</a:t>
          </a:r>
        </a:p>
        <a:p>
          <a:pPr marL="0" lvl="0" indent="0" algn="ctr" defTabSz="577850">
            <a:lnSpc>
              <a:spcPct val="100000"/>
            </a:lnSpc>
            <a:spcBef>
              <a:spcPct val="0"/>
            </a:spcBef>
            <a:spcAft>
              <a:spcPct val="35000"/>
            </a:spcAft>
            <a:buNone/>
          </a:pPr>
          <a:r>
            <a:rPr lang="en-US" sz="1300" kern="1200" dirty="0"/>
            <a:t>- Mortality</a:t>
          </a:r>
          <a:br>
            <a:rPr lang="en-US" sz="1300" kern="1200" dirty="0"/>
          </a:br>
          <a:r>
            <a:rPr lang="en-US" sz="1300" kern="1200" dirty="0"/>
            <a:t>- Natality</a:t>
          </a:r>
          <a:br>
            <a:rPr lang="en-US" sz="1300" kern="1200" dirty="0"/>
          </a:br>
          <a:r>
            <a:rPr lang="en-US" sz="1300" kern="1200" dirty="0"/>
            <a:t>- 2020 YRBS</a:t>
          </a:r>
          <a:br>
            <a:rPr lang="en-US" sz="1300" kern="1200" dirty="0"/>
          </a:br>
          <a:r>
            <a:rPr lang="en-US" sz="1300" kern="1200" dirty="0"/>
            <a:t>- EJ Screen data</a:t>
          </a:r>
          <a:br>
            <a:rPr lang="en-US" sz="1300" kern="1200" dirty="0"/>
          </a:br>
          <a:endParaRPr lang="en-US" sz="1300" kern="1200" dirty="0"/>
        </a:p>
      </dsp:txBody>
      <dsp:txXfrm>
        <a:off x="4057613" y="1603635"/>
        <a:ext cx="1878030" cy="1877559"/>
      </dsp:txXfrm>
    </dsp:sp>
    <dsp:sp modelId="{2059D8BF-931E-43D8-A3D3-07DB1ED9C807}">
      <dsp:nvSpPr>
        <dsp:cNvPr id="0" name=""/>
        <dsp:cNvSpPr/>
      </dsp:nvSpPr>
      <dsp:spPr>
        <a:xfrm rot="2700000">
          <a:off x="646793" y="1134160"/>
          <a:ext cx="2816488" cy="2816488"/>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0BFF5E-41F6-4E10-B8E2-B2C9343EE31D}">
      <dsp:nvSpPr>
        <dsp:cNvPr id="0" name=""/>
        <dsp:cNvSpPr/>
      </dsp:nvSpPr>
      <dsp:spPr>
        <a:xfrm>
          <a:off x="741019" y="1228261"/>
          <a:ext cx="2629243" cy="2628781"/>
        </a:xfrm>
        <a:prstGeom prst="ellipse">
          <a:avLst/>
        </a:prstGeom>
        <a:solidFill>
          <a:schemeClr val="accent4">
            <a:alpha val="9000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u="sng" kern="1200" dirty="0"/>
            <a:t>Phase 1 </a:t>
          </a:r>
        </a:p>
        <a:p>
          <a:pPr marL="0" lvl="0" indent="0" algn="ctr" defTabSz="577850">
            <a:lnSpc>
              <a:spcPct val="90000"/>
            </a:lnSpc>
            <a:spcBef>
              <a:spcPct val="0"/>
            </a:spcBef>
            <a:spcAft>
              <a:spcPct val="35000"/>
            </a:spcAft>
            <a:buNone/>
          </a:pPr>
          <a:r>
            <a:rPr lang="en-US" sz="1300" u="sng" kern="1200" dirty="0"/>
            <a:t>(June 2022)</a:t>
          </a:r>
        </a:p>
        <a:p>
          <a:pPr marL="0" lvl="0" indent="0" algn="ctr" defTabSz="577850">
            <a:lnSpc>
              <a:spcPct val="100000"/>
            </a:lnSpc>
            <a:spcBef>
              <a:spcPct val="0"/>
            </a:spcBef>
            <a:spcAft>
              <a:spcPct val="35000"/>
            </a:spcAft>
            <a:buNone/>
          </a:pPr>
          <a:r>
            <a:rPr lang="en-US" sz="1300" kern="1200" dirty="0"/>
            <a:t>- Select indicators from CHSA</a:t>
          </a:r>
          <a:br>
            <a:rPr lang="en-US" sz="1300" kern="1200" dirty="0"/>
          </a:br>
          <a:r>
            <a:rPr lang="en-US" sz="1300" kern="1200" dirty="0"/>
            <a:t>- SVI</a:t>
          </a:r>
          <a:br>
            <a:rPr lang="en-US" sz="1300" kern="1200" dirty="0"/>
          </a:br>
          <a:r>
            <a:rPr lang="en-US" sz="1300" kern="1200" dirty="0"/>
            <a:t>- Communicable disease prevalence </a:t>
          </a:r>
          <a:br>
            <a:rPr lang="en-US" sz="1300" kern="1200" dirty="0"/>
          </a:br>
          <a:r>
            <a:rPr lang="en-US" sz="1300" kern="1200" dirty="0"/>
            <a:t>- Opioid Mortality</a:t>
          </a:r>
        </a:p>
      </dsp:txBody>
      <dsp:txXfrm>
        <a:off x="1116625" y="1603872"/>
        <a:ext cx="1878030" cy="187755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6/13/2022</a:t>
            </a:fld>
            <a:endParaRPr lang="en-US" dirty="0"/>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dirty="0"/>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6/13/2022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dirty="0"/>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Capacity: Increase CCDPH’s capability to leverage data to drive, inform, evaluate, &amp; promote CCDPH’s work &amp; to better inform, support, &amp; respond to the needs of key stakeholders &amp; the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a:t>
            </a:fld>
            <a:endParaRPr lang="en-US" dirty="0"/>
          </a:p>
        </p:txBody>
      </p:sp>
    </p:spTree>
    <p:extLst>
      <p:ext uri="{BB962C8B-B14F-4D97-AF65-F5344CB8AC3E}">
        <p14:creationId xmlns:p14="http://schemas.microsoft.com/office/powerpoint/2010/main" val="42669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Cook County Department of Public Health’s Epidemiology Unit is leading an effort to design and deploy an online health atlas for suburban Cook County. We envision the atlas to be a platform for sharing a wealth of information to improve health awareness and decision-making. We are consulting with public health experts, working with other units within the department and reaching out to community members to identify what data to include.</a:t>
            </a:r>
          </a:p>
          <a:p>
            <a:endParaRPr lang="en-US" dirty="0"/>
          </a:p>
          <a:p>
            <a:endParaRPr lang="en-US" dirty="0"/>
          </a:p>
          <a:p>
            <a:r>
              <a:rPr lang="en-US" dirty="0"/>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2</a:t>
            </a:fld>
            <a:endParaRPr lang="en-US"/>
          </a:p>
        </p:txBody>
      </p:sp>
    </p:spTree>
    <p:extLst>
      <p:ext uri="{BB962C8B-B14F-4D97-AF65-F5344CB8AC3E}">
        <p14:creationId xmlns:p14="http://schemas.microsoft.com/office/powerpoint/2010/main" val="1804875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CCDPH utilizes public health data gathered through primary data collection such as the Cook County Health Survey and the YRBS as well as from IDPH secondary data such as hospitalization, infectious disease, and vital statistic in addition to vital statistics. Our vendor, </a:t>
            </a:r>
            <a:r>
              <a:rPr lang="en-US" dirty="0" err="1"/>
              <a:t>Metopio</a:t>
            </a:r>
            <a:r>
              <a:rPr lang="en-US" dirty="0"/>
              <a:t>, offers curated data with 904 indicators drawn from 92 data sources.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dirty="0"/>
          </a:p>
        </p:txBody>
      </p:sp>
    </p:spTree>
    <p:extLst>
      <p:ext uri="{BB962C8B-B14F-4D97-AF65-F5344CB8AC3E}">
        <p14:creationId xmlns:p14="http://schemas.microsoft.com/office/powerpoint/2010/main" val="610516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a:p>
        </p:txBody>
      </p:sp>
    </p:spTree>
    <p:extLst>
      <p:ext uri="{BB962C8B-B14F-4D97-AF65-F5344CB8AC3E}">
        <p14:creationId xmlns:p14="http://schemas.microsoft.com/office/powerpoint/2010/main" val="93449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home page of the Cook County Health Atlas, you will be able navigate to indicators from this page.</a:t>
            </a:r>
          </a:p>
        </p:txBody>
      </p:sp>
      <p:sp>
        <p:nvSpPr>
          <p:cNvPr id="4" name="Slide Number Placeholder 3"/>
          <p:cNvSpPr>
            <a:spLocks noGrp="1"/>
          </p:cNvSpPr>
          <p:nvPr>
            <p:ph type="sldNum" sz="quarter" idx="5"/>
          </p:nvPr>
        </p:nvSpPr>
        <p:spPr/>
        <p:txBody>
          <a:bodyPr/>
          <a:lstStyle/>
          <a:p>
            <a:fld id="{55D387F3-4B50-6449-9F75-FA0BCFBAAE64}" type="slidenum">
              <a:rPr lang="en-US" smtClean="0"/>
              <a:t>6</a:t>
            </a:fld>
            <a:endParaRPr lang="en-US" dirty="0"/>
          </a:p>
        </p:txBody>
      </p:sp>
    </p:spTree>
    <p:extLst>
      <p:ext uri="{BB962C8B-B14F-4D97-AF65-F5344CB8AC3E}">
        <p14:creationId xmlns:p14="http://schemas.microsoft.com/office/powerpoint/2010/main" val="2715996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dirty="0"/>
          </a:p>
        </p:txBody>
      </p:sp>
    </p:spTree>
    <p:extLst>
      <p:ext uri="{BB962C8B-B14F-4D97-AF65-F5344CB8AC3E}">
        <p14:creationId xmlns:p14="http://schemas.microsoft.com/office/powerpoint/2010/main" val="1694591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1F1E"/>
                </a:solidFill>
                <a:effectLst/>
                <a:latin typeface="Calibri" panose="020F0502020204030204" pitchFamily="34" charset="0"/>
              </a:rPr>
              <a:t>The Suburban Cook County Health Atlas will be released in four phases. Phase one, planned for June 2022 has select indicators from the Community Health Status Assessment, Social Vulnerability Index, Communicable Disease prevalence, and Opioid Mortality. Phase two, planned for August 2022 will include the latest (2018-2020) mortality and natality rates; and self-reported health information we gathered from high-school age students via the Youth Risk Behavioral Surveillance System, 2020. Phase three, planned for October 2022, will include summaries of hospitalization (inpatient and outpatient) data (2018-2020) and Phase four will be a large update planned for April 2023 including results from our latest Cook County Health Survey data (administered summer 2022) and Youth Risk Behavioral Surveillance System (administered in fall 2022).</a:t>
            </a:r>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10</a:t>
            </a:fld>
            <a:endParaRPr lang="en-US" dirty="0"/>
          </a:p>
        </p:txBody>
      </p:sp>
    </p:spTree>
    <p:extLst>
      <p:ext uri="{BB962C8B-B14F-4D97-AF65-F5344CB8AC3E}">
        <p14:creationId xmlns:p14="http://schemas.microsoft.com/office/powerpoint/2010/main" val="1125916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erriweather"/>
              </a:rPr>
              <a:t>CCDPH is one of 107 grant recipients. </a:t>
            </a: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11</a:t>
            </a:fld>
            <a:endParaRPr lang="en-US" dirty="0"/>
          </a:p>
        </p:txBody>
      </p:sp>
    </p:spTree>
    <p:extLst>
      <p:ext uri="{BB962C8B-B14F-4D97-AF65-F5344CB8AC3E}">
        <p14:creationId xmlns:p14="http://schemas.microsoft.com/office/powerpoint/2010/main" val="3499779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24572" y="2290398"/>
            <a:ext cx="4342856" cy="1219565"/>
          </a:xfrm>
        </p:spPr>
        <p:txBody>
          <a:bodyPr anchor="b"/>
          <a:lstStyle>
            <a:lvl1pPr algn="ctr">
              <a:defRPr sz="8000"/>
            </a:lvl1pPr>
          </a:lstStyle>
          <a:p>
            <a:r>
              <a:rPr lang="en-US" dirty="0"/>
              <a:t>Main Title</a:t>
            </a:r>
          </a:p>
        </p:txBody>
      </p:sp>
      <p:sp>
        <p:nvSpPr>
          <p:cNvPr id="3" name="Subtitle 2"/>
          <p:cNvSpPr>
            <a:spLocks noGrp="1"/>
          </p:cNvSpPr>
          <p:nvPr>
            <p:ph type="subTitle" idx="1" hasCustomPrompt="1"/>
          </p:nvPr>
        </p:nvSpPr>
        <p:spPr>
          <a:xfrm>
            <a:off x="1303867" y="3602038"/>
            <a:ext cx="9584266" cy="599588"/>
          </a:xfrm>
        </p:spPr>
        <p:txBody>
          <a:bodyPr vert="horz" wrap="square" lIns="91440" tIns="45720" rIns="91440" bIns="45720" rtlCol="0">
            <a:spAutoFit/>
          </a:bodyPr>
          <a:lstStyle>
            <a:lvl1pPr marL="0" indent="0" algn="ctr">
              <a:buNone/>
              <a:defRPr lang="en-US" sz="3600" dirty="0">
                <a:solidFill>
                  <a:srgbClr val="21B6C1"/>
                </a:solidFill>
                <a:latin typeface="brandon_grotesquebold" panose="020B0604020202020204" charset="0"/>
              </a:defRPr>
            </a:lvl1pPr>
          </a:lstStyle>
          <a:p>
            <a:pPr lvl="0"/>
            <a:r>
              <a:rPr lang="en-US" dirty="0"/>
              <a:t>Subtitles</a:t>
            </a:r>
          </a:p>
        </p:txBody>
      </p:sp>
      <p:sp>
        <p:nvSpPr>
          <p:cNvPr id="4" name="Date Placeholder 3"/>
          <p:cNvSpPr>
            <a:spLocks noGrp="1"/>
          </p:cNvSpPr>
          <p:nvPr>
            <p:ph type="dt" sz="half" idx="10"/>
          </p:nvPr>
        </p:nvSpPr>
        <p:spPr/>
        <p:txBody>
          <a:bodyPr/>
          <a:lstStyle/>
          <a:p>
            <a:fld id="{89C42E98-4098-476D-9833-F58CE30DB6F9}"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251626041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9132D6-0004-C34B-A570-7AECE0027133}"/>
              </a:ext>
            </a:extLst>
          </p:cNvPr>
          <p:cNvSpPr>
            <a:spLocks noGrp="1"/>
          </p:cNvSpPr>
          <p:nvPr>
            <p:ph type="pic" sz="quarter" idx="10"/>
          </p:nvPr>
        </p:nvSpPr>
        <p:spPr>
          <a:xfrm>
            <a:off x="0" y="0"/>
            <a:ext cx="12192000" cy="341632"/>
          </a:xfrm>
          <a:solidFill>
            <a:schemeClr val="bg1">
              <a:lumMod val="95000"/>
            </a:schemeClr>
          </a:solidFill>
        </p:spPr>
        <p:txBody>
          <a:bodyPr/>
          <a:lstStyle/>
          <a:p>
            <a:endParaRPr lang="en-US"/>
          </a:p>
        </p:txBody>
      </p:sp>
    </p:spTree>
    <p:extLst>
      <p:ext uri="{BB962C8B-B14F-4D97-AF65-F5344CB8AC3E}">
        <p14:creationId xmlns:p14="http://schemas.microsoft.com/office/powerpoint/2010/main" val="4151444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none" baseline="0">
                <a:solidFill>
                  <a:schemeClr val="accent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4060238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duct title w 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3882572"/>
            <a:ext cx="10972800" cy="2061029"/>
          </a:xfrm>
        </p:spPr>
        <p:txBody>
          <a:bodyPr anchor="t"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1219200"/>
            <a:ext cx="10972800" cy="2489200"/>
          </a:xfrm>
        </p:spPr>
        <p:txBody>
          <a:bodyPr anchor="b"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764922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sheet 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1647372"/>
            <a:ext cx="10972800" cy="1400629"/>
          </a:xfrm>
        </p:spPr>
        <p:txBody>
          <a:bodyPr anchor="b"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3258457"/>
            <a:ext cx="10972800" cy="2786744"/>
          </a:xfrm>
        </p:spPr>
        <p:txBody>
          <a:bodyPr anchor="t"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148901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all" baseline="0">
                <a:solidFill>
                  <a:srgbClr val="00407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981330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587220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w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1021297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0040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692359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152389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33FE9A43-5DDE-E643-974E-97AF5E266401}" type="slidenum">
              <a:rPr lang="en-US" smtClean="0"/>
              <a:t>‹#›</a:t>
            </a:fld>
            <a:endParaRPr lang="en-US"/>
          </a:p>
        </p:txBody>
      </p:sp>
      <p:sp>
        <p:nvSpPr>
          <p:cNvPr id="10" name="Text Placeholder 7"/>
          <p:cNvSpPr>
            <a:spLocks noGrp="1"/>
          </p:cNvSpPr>
          <p:nvPr>
            <p:ph type="body" sz="quarter" idx="13"/>
          </p:nvPr>
        </p:nvSpPr>
        <p:spPr>
          <a:xfrm>
            <a:off x="609599" y="1"/>
            <a:ext cx="9826271" cy="798513"/>
          </a:xfrm>
        </p:spPr>
        <p:txBody>
          <a:bodyPr wrap="none" lIns="0" tIns="0" rIns="0" bIns="0" anchor="ctr" anchorCtr="0">
            <a:noAutofit/>
          </a:bodyPr>
          <a:lstStyle>
            <a:lvl1pPr marL="0" indent="0">
              <a:buFontTx/>
              <a:buNone/>
              <a:defRPr sz="2400" cap="all">
                <a:solidFill>
                  <a:schemeClr val="accent5">
                    <a:lumMod val="40000"/>
                    <a:lumOff val="60000"/>
                  </a:schemeClr>
                </a:solidFill>
              </a:defRPr>
            </a:lvl1pPr>
          </a:lstStyle>
          <a:p>
            <a:pPr lvl="0"/>
            <a:r>
              <a:rPr lang="en-US" dirty="0"/>
              <a:t>Click to edit Master text styles</a:t>
            </a:r>
          </a:p>
        </p:txBody>
      </p:sp>
    </p:spTree>
    <p:extLst>
      <p:ext uri="{BB962C8B-B14F-4D97-AF65-F5344CB8AC3E}">
        <p14:creationId xmlns:p14="http://schemas.microsoft.com/office/powerpoint/2010/main" val="128200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Content Placeholder 2"/>
          <p:cNvSpPr>
            <a:spLocks noGrp="1"/>
          </p:cNvSpPr>
          <p:nvPr>
            <p:ph idx="1" hasCustomPrompt="1"/>
          </p:nvPr>
        </p:nvSpPr>
        <p:spPr>
          <a:xfrm>
            <a:off x="838200" y="1699681"/>
            <a:ext cx="10515600" cy="627351"/>
          </a:xfrm>
        </p:spPr>
        <p:txBody>
          <a:bodyPr vert="horz" lIns="91440" tIns="45720" rIns="91440" bIns="45720" rtlCol="0">
            <a:spAutoFit/>
          </a:bodyPr>
          <a:lstStyle>
            <a:lvl1pPr>
              <a:defRPr lang="en-US" sz="1800" b="0" i="0" dirty="0" smtClean="0">
                <a:latin typeface="Georgia" panose="02040502050405020303" pitchFamily="18" charset="0"/>
              </a:defRPr>
            </a:lvl1pPr>
            <a:lvl2pPr>
              <a:defRPr lang="en-US" sz="1600" b="0" i="0" baseline="0" dirty="0">
                <a:latin typeface="Georgia" panose="02040502050405020303" pitchFamily="18" charset="0"/>
              </a:defRPr>
            </a:lvl2pPr>
          </a:lstStyle>
          <a:p>
            <a:pPr marL="0" lvl="0" indent="0">
              <a:buFontTx/>
              <a:buNone/>
            </a:pPr>
            <a:r>
              <a:rPr lang="en-US" dirty="0"/>
              <a:t>Edit Master text styles</a:t>
            </a:r>
          </a:p>
          <a:p>
            <a:pPr lvl="1">
              <a:buClr>
                <a:srgbClr val="21B6C1"/>
              </a:buClr>
            </a:pPr>
            <a:r>
              <a:rPr lang="en-US" dirty="0"/>
              <a:t>Second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pic>
        <p:nvPicPr>
          <p:cNvPr id="7" name="Picture 6">
            <a:extLst>
              <a:ext uri="{FF2B5EF4-FFF2-40B4-BE49-F238E27FC236}">
                <a16:creationId xmlns:a16="http://schemas.microsoft.com/office/drawing/2014/main" id="{1A087746-E11E-6F4B-816B-3AE4E3AB7A52}"/>
              </a:ext>
            </a:extLst>
          </p:cNvPr>
          <p:cNvPicPr>
            <a:picLocks noChangeAspect="1"/>
          </p:cNvPicPr>
          <p:nvPr userDrawn="1"/>
        </p:nvPicPr>
        <p:blipFill>
          <a:blip r:embed="rId2"/>
          <a:stretch>
            <a:fillRect/>
          </a:stretch>
        </p:blipFill>
        <p:spPr>
          <a:xfrm>
            <a:off x="838200" y="6422541"/>
            <a:ext cx="3425657" cy="232741"/>
          </a:xfrm>
          <a:prstGeom prst="rect">
            <a:avLst/>
          </a:prstGeom>
        </p:spPr>
      </p:pic>
    </p:spTree>
    <p:extLst>
      <p:ext uri="{BB962C8B-B14F-4D97-AF65-F5344CB8AC3E}">
        <p14:creationId xmlns:p14="http://schemas.microsoft.com/office/powerpoint/2010/main" val="425876232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990215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608248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1502228"/>
            <a:ext cx="4011084" cy="783772"/>
          </a:xfrm>
        </p:spPr>
        <p:txBody>
          <a:bodyPr lIns="0" tIns="0" rIns="0" bIns="0" anchor="b"/>
          <a:lstStyle>
            <a:lvl1pPr algn="l">
              <a:defRPr sz="2000"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766733" y="1502229"/>
            <a:ext cx="6815667" cy="46239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2380344"/>
            <a:ext cx="4011084" cy="3745820"/>
          </a:xfrm>
        </p:spPr>
        <p:txBody>
          <a:bodyPr lIns="0" tIns="0" rIns="0" bIns="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3815486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next to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31258"/>
            <a:ext cx="5418667" cy="950686"/>
          </a:xfrm>
        </p:spPr>
        <p:txBody>
          <a:bodyPr lIns="0" tIns="0" rIns="0" bIns="0" anchor="t" anchorCtr="0">
            <a:noAutofit/>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6241142" y="1531257"/>
            <a:ext cx="5341257" cy="459490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09600" y="2569029"/>
            <a:ext cx="5418667" cy="3504746"/>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6545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next to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76603" y="1451428"/>
            <a:ext cx="5418667" cy="783772"/>
          </a:xfrm>
        </p:spPr>
        <p:txBody>
          <a:bodyPr lIns="0" tIns="0" rIns="0" bIns="0" anchor="t" anchorCtr="0">
            <a:noAutofit/>
          </a:bodyPr>
          <a:lstStyle>
            <a:lvl1pPr algn="l">
              <a:defRPr sz="2800" b="1">
                <a:solidFill>
                  <a:srgbClr val="0077A0"/>
                </a:solidFill>
              </a:defRPr>
            </a:lvl1pPr>
          </a:lstStyle>
          <a:p>
            <a:r>
              <a:rPr lang="en-US" dirty="0"/>
              <a:t>Click to edit Master title style</a:t>
            </a:r>
          </a:p>
        </p:txBody>
      </p:sp>
      <p:sp>
        <p:nvSpPr>
          <p:cNvPr id="3" name="Content Placeholder 2"/>
          <p:cNvSpPr>
            <a:spLocks noGrp="1"/>
          </p:cNvSpPr>
          <p:nvPr>
            <p:ph idx="1"/>
          </p:nvPr>
        </p:nvSpPr>
        <p:spPr>
          <a:xfrm>
            <a:off x="609601" y="1458687"/>
            <a:ext cx="5341257" cy="46674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376603" y="2460172"/>
            <a:ext cx="5418667" cy="3613603"/>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0577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971143"/>
            <a:ext cx="7315200" cy="39619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480457"/>
            <a:ext cx="7315200" cy="3425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250074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Date Placeholder 2"/>
          <p:cNvSpPr>
            <a:spLocks noGrp="1"/>
          </p:cNvSpPr>
          <p:nvPr>
            <p:ph type="dt" sz="half" idx="10"/>
          </p:nvPr>
        </p:nvSpPr>
        <p:spPr/>
        <p:txBody>
          <a:bodyPr/>
          <a:lstStyle/>
          <a:p>
            <a:fld id="{89C42E98-4098-476D-9833-F58CE30DB6F9}" type="datetimeFigureOut">
              <a:rPr lang="en-US" smtClean="0"/>
              <a:t>6/13/2022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3C01B4FD-99C9-F74B-94DE-03D99522A380}"/>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C16E18A3-441B-AC46-92C3-4C3F4924C372}"/>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1507433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F6B683-8991-A548-BE9F-632DA08AC456}"/>
              </a:ext>
            </a:extLst>
          </p:cNvPr>
          <p:cNvSpPr/>
          <p:nvPr userDrawn="1"/>
        </p:nvSpPr>
        <p:spPr>
          <a:xfrm>
            <a:off x="694586" y="6181344"/>
            <a:ext cx="4688541" cy="65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9C42E98-4098-476D-9833-F58CE30DB6F9}" type="datetimeFigureOut">
              <a:rPr lang="en-US" smtClean="0"/>
              <a:t>6/13/2022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B4C66670-50C1-924E-BD67-8081A34E92F7}"/>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796FF6CC-F7C2-EC4B-944D-859BEB13709F}"/>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5817092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92701" y="6356350"/>
            <a:ext cx="2743200" cy="365125"/>
          </a:xfrm>
        </p:spPr>
        <p:txBody>
          <a:bodyPr/>
          <a:lstStyle/>
          <a:p>
            <a:fld id="{89C42E98-4098-476D-9833-F58CE30DB6F9}" type="datetimeFigureOut">
              <a:rPr lang="en-US" smtClean="0"/>
              <a:t>6/13/2022</a:t>
            </a:fld>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18134770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pic>
        <p:nvPicPr>
          <p:cNvPr id="14" name="Picture 13">
            <a:extLst>
              <a:ext uri="{FF2B5EF4-FFF2-40B4-BE49-F238E27FC236}">
                <a16:creationId xmlns:a16="http://schemas.microsoft.com/office/drawing/2014/main" id="{55FE840C-19DD-B740-AAF8-35A653510AC3}"/>
              </a:ext>
            </a:extLst>
          </p:cNvPr>
          <p:cNvPicPr>
            <a:picLocks noChangeAspect="1"/>
          </p:cNvPicPr>
          <p:nvPr userDrawn="1"/>
        </p:nvPicPr>
        <p:blipFill>
          <a:blip r:embed="rId4"/>
          <a:stretch>
            <a:fillRect/>
          </a:stretch>
        </p:blipFill>
        <p:spPr>
          <a:xfrm>
            <a:off x="7528367" y="6237346"/>
            <a:ext cx="3425657" cy="232741"/>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FDDB6453-7E0A-F94F-BCB0-FD76DF1DE7F3}"/>
              </a:ext>
            </a:extLst>
          </p:cNvPr>
          <p:cNvPicPr>
            <a:picLocks noChangeAspect="1"/>
          </p:cNvPicPr>
          <p:nvPr userDrawn="1"/>
        </p:nvPicPr>
        <p:blipFill>
          <a:blip r:embed="rId5"/>
          <a:stretch>
            <a:fillRect/>
          </a:stretch>
        </p:blipFill>
        <p:spPr>
          <a:xfrm>
            <a:off x="11159433" y="6060369"/>
            <a:ext cx="769538" cy="586693"/>
          </a:xfrm>
          <a:prstGeom prst="rect">
            <a:avLst/>
          </a:prstGeom>
        </p:spPr>
      </p:pic>
    </p:spTree>
    <p:extLst>
      <p:ext uri="{BB962C8B-B14F-4D97-AF65-F5344CB8AC3E}">
        <p14:creationId xmlns:p14="http://schemas.microsoft.com/office/powerpoint/2010/main" val="323902824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dirty="0"/>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dirty="0"/>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dirty="0"/>
              <a:t>Subtitles</a:t>
            </a:r>
          </a:p>
        </p:txBody>
      </p:sp>
    </p:spTree>
    <p:extLst>
      <p:ext uri="{BB962C8B-B14F-4D97-AF65-F5344CB8AC3E}">
        <p14:creationId xmlns:p14="http://schemas.microsoft.com/office/powerpoint/2010/main" val="2924927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108492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jpg"/><Relationship Id="rId2" Type="http://schemas.openxmlformats.org/officeDocument/2006/relationships/slideLayout" Target="../slideLayouts/slideLayout12.xml"/><Relationship Id="rId16"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dirty="0"/>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dirty="0"/>
              <a:t>Edit Master text styles</a:t>
            </a:r>
          </a:p>
          <a:p>
            <a:pPr lvl="1">
              <a:buClr>
                <a:srgbClr val="21B6C1"/>
              </a:buClr>
            </a:pPr>
            <a:r>
              <a:rPr lang="en-US" dirty="0"/>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6/13/2022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12"/>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8" r:id="rId3"/>
    <p:sldLayoutId id="2147483779" r:id="rId4"/>
    <p:sldLayoutId id="2147483780" r:id="rId5"/>
    <p:sldLayoutId id="2147483653" r:id="rId6"/>
    <p:sldLayoutId id="2147483781" r:id="rId7"/>
    <p:sldLayoutId id="2147483786" r:id="rId8"/>
    <p:sldLayoutId id="2147483804" r:id="rId9"/>
    <p:sldLayoutId id="2147483805" r:id="rId10"/>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9316"/>
            <a:ext cx="10972800" cy="75474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609600" y="1618343"/>
            <a:ext cx="10972800" cy="45078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25257"/>
            <a:ext cx="2844800" cy="365125"/>
          </a:xfrm>
          <a:prstGeom prst="rect">
            <a:avLst/>
          </a:prstGeom>
        </p:spPr>
        <p:txBody>
          <a:bodyPr vert="horz" lIns="91440" tIns="45720" rIns="91440" bIns="45720" rtlCol="0" anchor="ctr"/>
          <a:lstStyle>
            <a:lvl1pPr algn="l">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085936" y="6131607"/>
            <a:ext cx="2844800" cy="365125"/>
          </a:xfrm>
          <a:prstGeom prst="rect">
            <a:avLst/>
          </a:prstGeom>
        </p:spPr>
        <p:txBody>
          <a:bodyPr vert="horz" lIns="0" tIns="0" rIns="91440" bIns="0" rtlCol="0" anchor="ctr"/>
          <a:lstStyle>
            <a:lvl1pPr algn="r">
              <a:defRPr sz="1400">
                <a:solidFill>
                  <a:srgbClr val="0077A0"/>
                </a:solidFill>
              </a:defRPr>
            </a:lvl1pPr>
          </a:lstStyle>
          <a:p>
            <a:fld id="{33FE9A43-5DDE-E643-974E-97AF5E266401}" type="slidenum">
              <a:rPr lang="en-US" smtClean="0"/>
              <a:pPr/>
              <a:t>‹#›</a:t>
            </a:fld>
            <a:endParaRPr lang="en-US" dirty="0"/>
          </a:p>
        </p:txBody>
      </p:sp>
    </p:spTree>
    <p:extLst>
      <p:ext uri="{BB962C8B-B14F-4D97-AF65-F5344CB8AC3E}">
        <p14:creationId xmlns:p14="http://schemas.microsoft.com/office/powerpoint/2010/main" val="227937518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hdr="0" dt="0"/>
  <p:txStyles>
    <p:titleStyle>
      <a:lvl1pPr algn="l" defTabSz="457200" rtl="0" eaLnBrk="1" latinLnBrk="0" hangingPunct="1">
        <a:spcBef>
          <a:spcPct val="0"/>
        </a:spcBef>
        <a:buNone/>
        <a:defRPr sz="3600" kern="1200">
          <a:solidFill>
            <a:srgbClr val="FFFFFF"/>
          </a:solidFill>
          <a:latin typeface="+mj-lt"/>
          <a:ea typeface="+mj-ea"/>
          <a:cs typeface="+mj-cs"/>
        </a:defRPr>
      </a:lvl1pPr>
    </p:titleStyle>
    <p:bodyStyle>
      <a:lvl1pPr marL="342900" indent="-342900" algn="l" defTabSz="457200" rtl="0" eaLnBrk="1" latinLnBrk="0" hangingPunct="1">
        <a:spcBef>
          <a:spcPct val="20000"/>
        </a:spcBef>
        <a:buClr>
          <a:schemeClr val="accent4"/>
        </a:buClr>
        <a:buFont typeface="Wingdings"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3"/>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Wingdings" charset="2"/>
        <a:buChar char="v"/>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v"/>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4E7F7E-27A7-4D17-0728-9F6B0B74C6AF}"/>
              </a:ext>
            </a:extLst>
          </p:cNvPr>
          <p:cNvSpPr/>
          <p:nvPr/>
        </p:nvSpPr>
        <p:spPr>
          <a:xfrm>
            <a:off x="1177046" y="2429179"/>
            <a:ext cx="2654423" cy="22985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5E2CAE-D51D-8D27-5273-1DCFF49EE6E6}"/>
              </a:ext>
            </a:extLst>
          </p:cNvPr>
          <p:cNvSpPr/>
          <p:nvPr/>
        </p:nvSpPr>
        <p:spPr>
          <a:xfrm>
            <a:off x="0" y="0"/>
            <a:ext cx="12192000" cy="1548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503544-951E-462E-A487-ECF0BB29B5D8}"/>
              </a:ext>
            </a:extLst>
          </p:cNvPr>
          <p:cNvSpPr>
            <a:spLocks noGrp="1"/>
          </p:cNvSpPr>
          <p:nvPr>
            <p:ph type="title"/>
          </p:nvPr>
        </p:nvSpPr>
        <p:spPr>
          <a:xfrm>
            <a:off x="806412" y="480450"/>
            <a:ext cx="10547387" cy="1098186"/>
          </a:xfrm>
        </p:spPr>
        <p:txBody>
          <a:bodyPr/>
          <a:lstStyle/>
          <a:p>
            <a:pPr algn="ctr"/>
            <a:r>
              <a:rPr lang="en-US" dirty="0"/>
              <a:t>CDC Health Equity Grant</a:t>
            </a:r>
            <a:br>
              <a:rPr lang="en-US" dirty="0"/>
            </a:br>
            <a:r>
              <a:rPr lang="en-US" dirty="0"/>
              <a:t>2021-2023</a:t>
            </a:r>
          </a:p>
        </p:txBody>
      </p:sp>
      <p:sp>
        <p:nvSpPr>
          <p:cNvPr id="14" name="Rectangle: Rounded Corners 13" descr="Bar chart with solid fill">
            <a:extLst>
              <a:ext uri="{FF2B5EF4-FFF2-40B4-BE49-F238E27FC236}">
                <a16:creationId xmlns:a16="http://schemas.microsoft.com/office/drawing/2014/main" id="{668A2ACB-4459-4680-BFC2-9858403E4062}"/>
              </a:ext>
            </a:extLst>
          </p:cNvPr>
          <p:cNvSpPr/>
          <p:nvPr/>
        </p:nvSpPr>
        <p:spPr>
          <a:xfrm>
            <a:off x="1531666" y="2839911"/>
            <a:ext cx="1945184" cy="1340232"/>
          </a:xfrm>
          <a:prstGeom prst="round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8E715D2D-9DE7-4D70-A60E-79CAD95BF2DE}"/>
              </a:ext>
            </a:extLst>
          </p:cNvPr>
          <p:cNvSpPr/>
          <p:nvPr/>
        </p:nvSpPr>
        <p:spPr>
          <a:xfrm>
            <a:off x="1531666" y="4180143"/>
            <a:ext cx="1945184" cy="721663"/>
          </a:xfrm>
          <a:custGeom>
            <a:avLst/>
            <a:gdLst>
              <a:gd name="connsiteX0" fmla="*/ 0 w 1945184"/>
              <a:gd name="connsiteY0" fmla="*/ 0 h 721663"/>
              <a:gd name="connsiteX1" fmla="*/ 1945184 w 1945184"/>
              <a:gd name="connsiteY1" fmla="*/ 0 h 721663"/>
              <a:gd name="connsiteX2" fmla="*/ 1945184 w 1945184"/>
              <a:gd name="connsiteY2" fmla="*/ 721663 h 721663"/>
              <a:gd name="connsiteX3" fmla="*/ 0 w 1945184"/>
              <a:gd name="connsiteY3" fmla="*/ 721663 h 721663"/>
              <a:gd name="connsiteX4" fmla="*/ 0 w 1945184"/>
              <a:gd name="connsiteY4" fmla="*/ 0 h 721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4" h="721663">
                <a:moveTo>
                  <a:pt x="0" y="0"/>
                </a:moveTo>
                <a:lnTo>
                  <a:pt x="1945184" y="0"/>
                </a:lnTo>
                <a:lnTo>
                  <a:pt x="1945184" y="721663"/>
                </a:lnTo>
                <a:lnTo>
                  <a:pt x="0" y="7216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bg2">
                    <a:lumMod val="20000"/>
                    <a:lumOff val="80000"/>
                  </a:schemeClr>
                </a:solidFill>
              </a:rPr>
              <a:t>Data Capacity </a:t>
            </a:r>
          </a:p>
        </p:txBody>
      </p:sp>
      <p:sp>
        <p:nvSpPr>
          <p:cNvPr id="4" name="Slide Number Placeholder 3">
            <a:extLst>
              <a:ext uri="{FF2B5EF4-FFF2-40B4-BE49-F238E27FC236}">
                <a16:creationId xmlns:a16="http://schemas.microsoft.com/office/drawing/2014/main" id="{577A44EC-8407-44AD-9CF4-B452B53D98A6}"/>
              </a:ext>
            </a:extLst>
          </p:cNvPr>
          <p:cNvSpPr>
            <a:spLocks noGrp="1"/>
          </p:cNvSpPr>
          <p:nvPr>
            <p:ph type="sldNum" sz="quarter" idx="12"/>
          </p:nvPr>
        </p:nvSpPr>
        <p:spPr/>
        <p:txBody>
          <a:bodyPr/>
          <a:lstStyle/>
          <a:p>
            <a:fld id="{EAC521D8-0276-7043-A50F-48E286C59F7E}" type="slidenum">
              <a:rPr lang="en-US" smtClean="0"/>
              <a:pPr/>
              <a:t>1</a:t>
            </a:fld>
            <a:endParaRPr lang="en-US" dirty="0"/>
          </a:p>
        </p:txBody>
      </p:sp>
      <p:pic>
        <p:nvPicPr>
          <p:cNvPr id="9" name="Picture 8">
            <a:extLst>
              <a:ext uri="{FF2B5EF4-FFF2-40B4-BE49-F238E27FC236}">
                <a16:creationId xmlns:a16="http://schemas.microsoft.com/office/drawing/2014/main" id="{4BC31577-E9E4-44E6-8C80-543BADB33F5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18" name="TextBox 17">
            <a:extLst>
              <a:ext uri="{FF2B5EF4-FFF2-40B4-BE49-F238E27FC236}">
                <a16:creationId xmlns:a16="http://schemas.microsoft.com/office/drawing/2014/main" id="{98CB6D5D-1728-4EC6-889F-142D55E2E2E6}"/>
              </a:ext>
            </a:extLst>
          </p:cNvPr>
          <p:cNvSpPr txBox="1"/>
          <p:nvPr/>
        </p:nvSpPr>
        <p:spPr>
          <a:xfrm>
            <a:off x="6055657" y="3555116"/>
            <a:ext cx="4604677"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Cook County Health Atlas</a:t>
            </a:r>
            <a:br>
              <a:rPr lang="en-US" sz="2000" i="1" dirty="0"/>
            </a:br>
            <a:r>
              <a:rPr lang="en-US" sz="2000" i="1" dirty="0" err="1"/>
              <a:t>Metopio</a:t>
            </a:r>
            <a:r>
              <a:rPr lang="en-US" sz="2000" i="1" dirty="0"/>
              <a:t> + UIC PHAME</a:t>
            </a:r>
          </a:p>
        </p:txBody>
      </p:sp>
      <p:sp>
        <p:nvSpPr>
          <p:cNvPr id="19" name="Arrow: Right 18">
            <a:extLst>
              <a:ext uri="{FF2B5EF4-FFF2-40B4-BE49-F238E27FC236}">
                <a16:creationId xmlns:a16="http://schemas.microsoft.com/office/drawing/2014/main" id="{529C5F93-D8F9-46C6-BA33-31705A1F8A3D}"/>
              </a:ext>
            </a:extLst>
          </p:cNvPr>
          <p:cNvSpPr/>
          <p:nvPr/>
        </p:nvSpPr>
        <p:spPr>
          <a:xfrm>
            <a:off x="4571810" y="3428999"/>
            <a:ext cx="532435" cy="517967"/>
          </a:xfrm>
          <a:prstGeom prst="rightArrow">
            <a:avLst/>
          </a:prstGeom>
          <a:solidFill>
            <a:schemeClr val="tx2">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Google Shape;259;p34">
            <a:extLst>
              <a:ext uri="{FF2B5EF4-FFF2-40B4-BE49-F238E27FC236}">
                <a16:creationId xmlns:a16="http://schemas.microsoft.com/office/drawing/2014/main" id="{B4AA5F77-C3D4-F474-87CE-39BC0E75ADBE}"/>
              </a:ext>
            </a:extLst>
          </p:cNvPr>
          <p:cNvSpPr txBox="1">
            <a:spLocks/>
          </p:cNvSpPr>
          <p:nvPr/>
        </p:nvSpPr>
        <p:spPr>
          <a:xfrm>
            <a:off x="0" y="1505112"/>
            <a:ext cx="12192000" cy="754000"/>
          </a:xfrm>
          <a:prstGeom prst="rect">
            <a:avLst/>
          </a:prstGeom>
          <a:solidFill>
            <a:srgbClr val="002060"/>
          </a:solidFill>
          <a:ln w="9525" cap="flat" cmpd="sng">
            <a:noFill/>
            <a:prstDash val="solid"/>
            <a:round/>
            <a:headEnd type="none" w="sm" len="sm"/>
            <a:tailEnd type="none" w="sm" len="sm"/>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algn="ctr" defTabSz="1219170">
              <a:buClr>
                <a:srgbClr val="000000"/>
              </a:buClr>
              <a:defRPr/>
            </a:pPr>
            <a:r>
              <a:rPr lang="en-US" sz="2000" b="0" kern="1200" dirty="0">
                <a:solidFill>
                  <a:schemeClr val="bg2">
                    <a:lumMod val="20000"/>
                    <a:lumOff val="80000"/>
                  </a:schemeClr>
                </a:solidFill>
                <a:effectLst/>
                <a:latin typeface="Abadi Extra Light" panose="020B0204020104020204" pitchFamily="34" charset="0"/>
                <a:cs typeface="Times New Roman" panose="02020603050405020304" pitchFamily="18" charset="0"/>
              </a:rPr>
              <a:t>Activity 2.3: Increase availability, accessibility &amp; understanding of health behavior &amp; outcomes data by race &amp; ethnicity.</a:t>
            </a:r>
            <a:endParaRPr kumimoji="0" lang="en-US" sz="2000" b="0" i="0" u="none" strike="noStrike" kern="0" cap="none" spc="0" normalizeH="0" baseline="0" noProof="0" dirty="0">
              <a:ln>
                <a:noFill/>
              </a:ln>
              <a:solidFill>
                <a:schemeClr val="bg2">
                  <a:lumMod val="20000"/>
                  <a:lumOff val="80000"/>
                </a:schemeClr>
              </a:solidFill>
              <a:effectLst/>
              <a:uLnTx/>
              <a:uFillTx/>
              <a:latin typeface="Abadi Extra Light" panose="020B0204020104020204" pitchFamily="34" charset="0"/>
              <a:ea typeface="+mn-ea"/>
              <a:sym typeface="Arial"/>
            </a:endParaRPr>
          </a:p>
        </p:txBody>
      </p:sp>
      <p:sp>
        <p:nvSpPr>
          <p:cNvPr id="6" name="Rectangle 5">
            <a:extLst>
              <a:ext uri="{FF2B5EF4-FFF2-40B4-BE49-F238E27FC236}">
                <a16:creationId xmlns:a16="http://schemas.microsoft.com/office/drawing/2014/main" id="{884CA233-7CD0-5EAE-A19F-9985DD208A69}"/>
              </a:ext>
            </a:extLst>
          </p:cNvPr>
          <p:cNvSpPr/>
          <p:nvPr/>
        </p:nvSpPr>
        <p:spPr>
          <a:xfrm>
            <a:off x="8610600" y="2313431"/>
            <a:ext cx="3387381" cy="848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etopio">
            <a:extLst>
              <a:ext uri="{FF2B5EF4-FFF2-40B4-BE49-F238E27FC236}">
                <a16:creationId xmlns:a16="http://schemas.microsoft.com/office/drawing/2014/main" id="{8231AE1A-2297-1ADE-480B-52965B9B49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4363" y="2429179"/>
            <a:ext cx="3119854" cy="6356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11D5D37-32C9-74C7-2379-E67B69E8981F}"/>
              </a:ext>
            </a:extLst>
          </p:cNvPr>
          <p:cNvPicPr>
            <a:picLocks noChangeAspect="1"/>
          </p:cNvPicPr>
          <p:nvPr/>
        </p:nvPicPr>
        <p:blipFill rotWithShape="1">
          <a:blip r:embed="rId7"/>
          <a:srcRect l="10862" t="9702" r="69804" b="79775"/>
          <a:stretch/>
        </p:blipFill>
        <p:spPr>
          <a:xfrm>
            <a:off x="3354826" y="5079574"/>
            <a:ext cx="2357302" cy="721663"/>
          </a:xfrm>
          <a:prstGeom prst="rect">
            <a:avLst/>
          </a:prstGeom>
        </p:spPr>
      </p:pic>
      <p:pic>
        <p:nvPicPr>
          <p:cNvPr id="17" name="Picture 16">
            <a:extLst>
              <a:ext uri="{FF2B5EF4-FFF2-40B4-BE49-F238E27FC236}">
                <a16:creationId xmlns:a16="http://schemas.microsoft.com/office/drawing/2014/main" id="{E272B479-7325-9E0E-1137-9B2126A66411}"/>
              </a:ext>
            </a:extLst>
          </p:cNvPr>
          <p:cNvPicPr>
            <a:picLocks noChangeAspect="1"/>
          </p:cNvPicPr>
          <p:nvPr/>
        </p:nvPicPr>
        <p:blipFill rotWithShape="1">
          <a:blip r:embed="rId7"/>
          <a:srcRect l="10862" t="21148" r="39397" b="70835"/>
          <a:stretch/>
        </p:blipFill>
        <p:spPr>
          <a:xfrm>
            <a:off x="5712128" y="5165500"/>
            <a:ext cx="6064470" cy="549810"/>
          </a:xfrm>
          <a:prstGeom prst="rect">
            <a:avLst/>
          </a:prstGeom>
        </p:spPr>
      </p:pic>
    </p:spTree>
    <p:extLst>
      <p:ext uri="{BB962C8B-B14F-4D97-AF65-F5344CB8AC3E}">
        <p14:creationId xmlns:p14="http://schemas.microsoft.com/office/powerpoint/2010/main" val="530776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D75624C-3943-B443-8E33-F4BBA26DD721}"/>
              </a:ext>
            </a:extLst>
          </p:cNvPr>
          <p:cNvSpPr>
            <a:spLocks noGrp="1"/>
          </p:cNvSpPr>
          <p:nvPr>
            <p:ph type="title"/>
          </p:nvPr>
        </p:nvSpPr>
        <p:spPr>
          <a:xfrm>
            <a:off x="838200" y="692935"/>
            <a:ext cx="4275529" cy="590931"/>
          </a:xfrm>
        </p:spPr>
        <p:txBody>
          <a:bodyPr/>
          <a:lstStyle/>
          <a:p>
            <a:r>
              <a:rPr lang="en-US" dirty="0">
                <a:latin typeface="Berlin Sans FB" panose="020E0602020502020306" pitchFamily="34" charset="0"/>
              </a:rPr>
              <a:t>Health Atlas Updates</a:t>
            </a:r>
          </a:p>
        </p:txBody>
      </p:sp>
      <p:sp>
        <p:nvSpPr>
          <p:cNvPr id="3" name="Content Placeholder 2">
            <a:extLst>
              <a:ext uri="{FF2B5EF4-FFF2-40B4-BE49-F238E27FC236}">
                <a16:creationId xmlns:a16="http://schemas.microsoft.com/office/drawing/2014/main" id="{68CE90B1-33AA-FF45-B392-6805EBFFEF96}"/>
              </a:ext>
            </a:extLst>
          </p:cNvPr>
          <p:cNvSpPr>
            <a:spLocks noGrp="1"/>
          </p:cNvSpPr>
          <p:nvPr>
            <p:ph idx="1"/>
          </p:nvPr>
        </p:nvSpPr>
        <p:spPr>
          <a:xfrm>
            <a:off x="832224" y="1846474"/>
            <a:ext cx="10515600" cy="350417"/>
          </a:xfrm>
        </p:spPr>
        <p:txBody>
          <a:bodyPr/>
          <a:lstStyle/>
          <a:p>
            <a:pPr marL="228600" lvl="1" indent="0">
              <a:buNone/>
            </a:pPr>
            <a:r>
              <a:rPr lang="en-US" dirty="0">
                <a:latin typeface="+mj-lt"/>
              </a:rPr>
              <a:t>CCDPH’s Data Upload Plan</a:t>
            </a:r>
          </a:p>
        </p:txBody>
      </p:sp>
      <p:sp>
        <p:nvSpPr>
          <p:cNvPr id="5" name="Slide Number Placeholder 4">
            <a:extLst>
              <a:ext uri="{FF2B5EF4-FFF2-40B4-BE49-F238E27FC236}">
                <a16:creationId xmlns:a16="http://schemas.microsoft.com/office/drawing/2014/main" id="{823524ED-0F04-4A40-AA08-897EC0CCA4B4}"/>
              </a:ext>
            </a:extLst>
          </p:cNvPr>
          <p:cNvSpPr>
            <a:spLocks noGrp="1"/>
          </p:cNvSpPr>
          <p:nvPr>
            <p:ph type="sldNum" sz="quarter" idx="12"/>
          </p:nvPr>
        </p:nvSpPr>
        <p:spPr/>
        <p:txBody>
          <a:bodyPr/>
          <a:lstStyle/>
          <a:p>
            <a:fld id="{EAC521D8-0276-7043-A50F-48E286C59F7E}" type="slidenum">
              <a:rPr lang="en-US" smtClean="0"/>
              <a:pPr/>
              <a:t>10</a:t>
            </a:fld>
            <a:endParaRPr lang="en-US" dirty="0"/>
          </a:p>
        </p:txBody>
      </p:sp>
      <p:sp>
        <p:nvSpPr>
          <p:cNvPr id="15" name="Text Placeholder 14">
            <a:extLst>
              <a:ext uri="{FF2B5EF4-FFF2-40B4-BE49-F238E27FC236}">
                <a16:creationId xmlns:a16="http://schemas.microsoft.com/office/drawing/2014/main" id="{E0E62768-9DA2-1A43-85C1-9EB815B34535}"/>
              </a:ext>
            </a:extLst>
          </p:cNvPr>
          <p:cNvSpPr>
            <a:spLocks noGrp="1"/>
          </p:cNvSpPr>
          <p:nvPr>
            <p:ph type="body" sz="quarter" idx="13"/>
          </p:nvPr>
        </p:nvSpPr>
        <p:spPr>
          <a:xfrm>
            <a:off x="844176" y="1303798"/>
            <a:ext cx="2459328" cy="476605"/>
          </a:xfrm>
        </p:spPr>
        <p:txBody>
          <a:bodyPr/>
          <a:lstStyle/>
          <a:p>
            <a:r>
              <a:rPr lang="en-US" dirty="0">
                <a:latin typeface="Berlin Sans FB" panose="020E0602020502020306" pitchFamily="34" charset="0"/>
              </a:rPr>
              <a:t>Phased Approach</a:t>
            </a:r>
          </a:p>
        </p:txBody>
      </p:sp>
      <p:graphicFrame>
        <p:nvGraphicFramePr>
          <p:cNvPr id="8" name="Diagram 7">
            <a:extLst>
              <a:ext uri="{FF2B5EF4-FFF2-40B4-BE49-F238E27FC236}">
                <a16:creationId xmlns:a16="http://schemas.microsoft.com/office/drawing/2014/main" id="{A661E403-AB08-4235-AB92-EC0FDC7F71B1}"/>
              </a:ext>
            </a:extLst>
          </p:cNvPr>
          <p:cNvGraphicFramePr/>
          <p:nvPr>
            <p:extLst>
              <p:ext uri="{D42A27DB-BD31-4B8C-83A1-F6EECF244321}">
                <p14:modId xmlns:p14="http://schemas.microsoft.com/office/powerpoint/2010/main" val="3192710045"/>
              </p:ext>
            </p:extLst>
          </p:nvPr>
        </p:nvGraphicFramePr>
        <p:xfrm>
          <a:off x="-286281" y="1198381"/>
          <a:ext cx="12258676" cy="508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150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424917-BF7F-4FF8-96C2-7B17C59A5A55}"/>
              </a:ext>
            </a:extLst>
          </p:cNvPr>
          <p:cNvSpPr>
            <a:spLocks noGrp="1"/>
          </p:cNvSpPr>
          <p:nvPr>
            <p:ph type="ctrTitle"/>
          </p:nvPr>
        </p:nvSpPr>
        <p:spPr>
          <a:xfrm>
            <a:off x="654007" y="887202"/>
            <a:ext cx="4985660" cy="1588897"/>
          </a:xfrm>
        </p:spPr>
        <p:txBody>
          <a:bodyPr/>
          <a:lstStyle/>
          <a:p>
            <a:r>
              <a:rPr lang="en-US" dirty="0"/>
              <a:t>Thank You</a:t>
            </a:r>
          </a:p>
        </p:txBody>
      </p:sp>
      <p:sp>
        <p:nvSpPr>
          <p:cNvPr id="4" name="Slide Number Placeholder 3">
            <a:extLst>
              <a:ext uri="{FF2B5EF4-FFF2-40B4-BE49-F238E27FC236}">
                <a16:creationId xmlns:a16="http://schemas.microsoft.com/office/drawing/2014/main" id="{7B89E33F-24B7-4C63-9B26-08663F4229D4}"/>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11</a:t>
            </a:fld>
            <a:endParaRPr lang="en-US" dirty="0"/>
          </a:p>
        </p:txBody>
      </p:sp>
    </p:spTree>
    <p:extLst>
      <p:ext uri="{BB962C8B-B14F-4D97-AF65-F5344CB8AC3E}">
        <p14:creationId xmlns:p14="http://schemas.microsoft.com/office/powerpoint/2010/main" val="2221501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CATEGORIES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Indicators on the health atlas are organized into six primary categories.</a:t>
            </a:r>
          </a:p>
        </p:txBody>
      </p:sp>
      <p:grpSp>
        <p:nvGrpSpPr>
          <p:cNvPr id="6" name="Group 5">
            <a:extLst>
              <a:ext uri="{FF2B5EF4-FFF2-40B4-BE49-F238E27FC236}">
                <a16:creationId xmlns:a16="http://schemas.microsoft.com/office/drawing/2014/main" id="{01D3CF95-35DC-B6C2-B3AB-83C23358FE9B}"/>
              </a:ext>
            </a:extLst>
          </p:cNvPr>
          <p:cNvGrpSpPr/>
          <p:nvPr/>
        </p:nvGrpSpPr>
        <p:grpSpPr>
          <a:xfrm>
            <a:off x="1184396" y="1571182"/>
            <a:ext cx="9823209" cy="4452135"/>
            <a:chOff x="1184396" y="1571182"/>
            <a:chExt cx="9823209" cy="4452135"/>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r>
                <a:rPr lang="en-US" sz="1700" b="1" spc="-15" dirty="0">
                  <a:solidFill>
                    <a:schemeClr val="accent1"/>
                  </a:solidFill>
                  <a:latin typeface="Poppins" panose="00000500000000000000" pitchFamily="2" charset="0"/>
                  <a:cs typeface="Poppins" panose="00000500000000000000" pitchFamily="2" charset="0"/>
                </a:rPr>
                <a:t>HEALTH OUTCOMES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8" name="TextBox 7">
              <a:extLst>
                <a:ext uri="{FF2B5EF4-FFF2-40B4-BE49-F238E27FC236}">
                  <a16:creationId xmlns:a16="http://schemas.microsoft.com/office/drawing/2014/main" id="{D29A29AD-1C8D-B14D-8D89-C78F42AFE0A4}"/>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dirty="0">
                  <a:solidFill>
                    <a:srgbClr val="EF4A23"/>
                  </a:solidFill>
                </a:rPr>
                <a:t>HEALTH BEHAVIORS</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10" name="TextBox 9">
              <a:extLst>
                <a:ext uri="{FF2B5EF4-FFF2-40B4-BE49-F238E27FC236}">
                  <a16:creationId xmlns:a16="http://schemas.microsoft.com/office/drawing/2014/main" id="{B95B88C6-FF5F-4949-8FB9-A4D26E8730F4}"/>
                </a:ext>
              </a:extLst>
            </p:cNvPr>
            <p:cNvSpPr txBox="1"/>
            <p:nvPr/>
          </p:nvSpPr>
          <p:spPr>
            <a:xfrm>
              <a:off x="1184398" y="4648232"/>
              <a:ext cx="2289498" cy="353943"/>
            </a:xfrm>
            <a:prstGeom prst="rect">
              <a:avLst/>
            </a:prstGeom>
            <a:noFill/>
          </p:spPr>
          <p:txBody>
            <a:bodyPr wrap="square" rtlCol="0" anchor="b">
              <a:spAutoFit/>
            </a:bodyPr>
            <a:lstStyle/>
            <a:p>
              <a:r>
                <a:rPr lang="en-US" sz="1700" b="1" spc="-15" dirty="0">
                  <a:solidFill>
                    <a:srgbClr val="25CCD8"/>
                  </a:solidFill>
                  <a:latin typeface="Poppins" panose="00000500000000000000" pitchFamily="2" charset="0"/>
                  <a:cs typeface="Poppins" panose="00000500000000000000" pitchFamily="2" charset="0"/>
                </a:rPr>
                <a:t>HEALTH CARE</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12" name="TextBox 11">
              <a:extLst>
                <a:ext uri="{FF2B5EF4-FFF2-40B4-BE49-F238E27FC236}">
                  <a16:creationId xmlns:a16="http://schemas.microsoft.com/office/drawing/2014/main" id="{603A455D-0A0C-7643-893A-6DA4C4C91439}"/>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dirty="0">
                  <a:solidFill>
                    <a:srgbClr val="0C2340"/>
                  </a:solidFill>
                  <a:latin typeface="Poppins" panose="00000500000000000000" pitchFamily="2" charset="0"/>
                  <a:cs typeface="Poppins" panose="00000500000000000000" pitchFamily="2" charset="0"/>
                </a:rPr>
                <a:t>DEMOGRAPHICS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14" name="TextBox 13">
              <a:extLst>
                <a:ext uri="{FF2B5EF4-FFF2-40B4-BE49-F238E27FC236}">
                  <a16:creationId xmlns:a16="http://schemas.microsoft.com/office/drawing/2014/main" id="{1F4B5B59-7EF8-D34D-BBDA-790044402C4E}"/>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dirty="0">
                  <a:solidFill>
                    <a:srgbClr val="F58573"/>
                  </a:solidFill>
                  <a:latin typeface="Poppins" panose="00000500000000000000" pitchFamily="2" charset="0"/>
                  <a:cs typeface="Poppins" panose="00000500000000000000" pitchFamily="2" charset="0"/>
                </a:rPr>
                <a:t>SOCIOECONOMIC</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1" name="Group 30">
            <a:extLst>
              <a:ext uri="{FF2B5EF4-FFF2-40B4-BE49-F238E27FC236}">
                <a16:creationId xmlns:a16="http://schemas.microsoft.com/office/drawing/2014/main" id="{332CFB72-E661-4744-B7F1-2A74E4B03F31}"/>
              </a:ext>
            </a:extLst>
          </p:cNvPr>
          <p:cNvGrpSpPr/>
          <p:nvPr/>
        </p:nvGrpSpPr>
        <p:grpSpPr>
          <a:xfrm>
            <a:off x="8064783" y="4648232"/>
            <a:ext cx="2942821" cy="1836750"/>
            <a:chOff x="8064783" y="4648232"/>
            <a:chExt cx="2942821" cy="1836750"/>
          </a:xfrm>
        </p:grpSpPr>
        <p:sp>
          <p:nvSpPr>
            <p:cNvPr id="16" name="TextBox 15">
              <a:extLst>
                <a:ext uri="{FF2B5EF4-FFF2-40B4-BE49-F238E27FC236}">
                  <a16:creationId xmlns:a16="http://schemas.microsoft.com/office/drawing/2014/main" id="{A5EA40C6-DF14-3642-AB3F-E5B1F9AF088B}"/>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309114" y="5022274"/>
              <a:ext cx="2698490" cy="1462708"/>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Characteristics of the places where individuals where individuals live, learn, work, and play (e.g., parks, housing, air quality, water quality and transportation)</a:t>
              </a:r>
            </a:p>
          </p:txBody>
        </p:sp>
      </p:grpSp>
      <p:sp>
        <p:nvSpPr>
          <p:cNvPr id="19" name="Freeform: Shape 526">
            <a:extLst>
              <a:ext uri="{FF2B5EF4-FFF2-40B4-BE49-F238E27FC236}">
                <a16:creationId xmlns:a16="http://schemas.microsoft.com/office/drawing/2014/main" id="{293FEDF0-DEB3-184B-8D6A-BE82455AD73A}"/>
              </a:ext>
            </a:extLst>
          </p:cNvPr>
          <p:cNvSpPr/>
          <p:nvPr/>
        </p:nvSpPr>
        <p:spPr>
          <a:xfrm>
            <a:off x="5484943" y="1386429"/>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191212"/>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191212"/>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27841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267893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267893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4911899"/>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467780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3873030"/>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390791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3873030"/>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390791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2925990"/>
            <a:ext cx="1586280" cy="1661993"/>
          </a:xfrm>
          <a:prstGeom prst="rect">
            <a:avLst/>
          </a:prstGeom>
          <a:noFill/>
        </p:spPr>
        <p:txBody>
          <a:bodyPr wrap="square" rtlCol="0" anchor="ctr">
            <a:spAutoFit/>
          </a:bodyPr>
          <a:lstStyle/>
          <a:p>
            <a:pPr algn="ctr"/>
            <a:r>
              <a:rPr lang="en-US" sz="1700" b="1" spc="-15">
                <a:solidFill>
                  <a:schemeClr val="tx2"/>
                </a:solidFill>
                <a:latin typeface="Poppins" panose="00000500000000000000" pitchFamily="2" charset="0"/>
                <a:cs typeface="Poppins" panose="00000500000000000000" pitchFamily="2" charset="0"/>
              </a:rPr>
              <a:t>The platform integrates several types of data</a:t>
            </a:r>
          </a:p>
        </p:txBody>
      </p:sp>
      <p:pic>
        <p:nvPicPr>
          <p:cNvPr id="7" name="Graphic 6" descr="Bar chart outline">
            <a:extLst>
              <a:ext uri="{FF2B5EF4-FFF2-40B4-BE49-F238E27FC236}">
                <a16:creationId xmlns:a16="http://schemas.microsoft.com/office/drawing/2014/main" id="{113D8E22-951A-11E8-F852-B3516D0DF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602889"/>
            <a:ext cx="685800" cy="685800"/>
          </a:xfrm>
          <a:prstGeom prst="rect">
            <a:avLst/>
          </a:prstGeom>
        </p:spPr>
      </p:pic>
      <p:pic>
        <p:nvPicPr>
          <p:cNvPr id="37" name="Graphic 36" descr="Bar chart outline">
            <a:extLst>
              <a:ext uri="{FF2B5EF4-FFF2-40B4-BE49-F238E27FC236}">
                <a16:creationId xmlns:a16="http://schemas.microsoft.com/office/drawing/2014/main" id="{EC98E98A-C231-43EB-77ED-08D791E15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2533186"/>
            <a:ext cx="685800" cy="685800"/>
          </a:xfrm>
          <a:prstGeom prst="rect">
            <a:avLst/>
          </a:prstGeom>
        </p:spPr>
      </p:pic>
      <p:pic>
        <p:nvPicPr>
          <p:cNvPr id="38" name="Graphic 37" descr="Bar chart outline">
            <a:extLst>
              <a:ext uri="{FF2B5EF4-FFF2-40B4-BE49-F238E27FC236}">
                <a16:creationId xmlns:a16="http://schemas.microsoft.com/office/drawing/2014/main" id="{EA68DC76-AD6B-57D8-0D77-F42A5DE1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215626"/>
            <a:ext cx="685800" cy="685800"/>
          </a:xfrm>
          <a:prstGeom prst="rect">
            <a:avLst/>
          </a:prstGeom>
        </p:spPr>
      </p:pic>
      <p:pic>
        <p:nvPicPr>
          <p:cNvPr id="39" name="Graphic 38" descr="Bar chart outline">
            <a:extLst>
              <a:ext uri="{FF2B5EF4-FFF2-40B4-BE49-F238E27FC236}">
                <a16:creationId xmlns:a16="http://schemas.microsoft.com/office/drawing/2014/main" id="{40AE81AF-6FBD-44DF-B028-841EF90D0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5128671"/>
            <a:ext cx="685800" cy="685800"/>
          </a:xfrm>
          <a:prstGeom prst="rect">
            <a:avLst/>
          </a:prstGeom>
        </p:spPr>
      </p:pic>
      <p:pic>
        <p:nvPicPr>
          <p:cNvPr id="40" name="Graphic 39" descr="Bar chart outline">
            <a:extLst>
              <a:ext uri="{FF2B5EF4-FFF2-40B4-BE49-F238E27FC236}">
                <a16:creationId xmlns:a16="http://schemas.microsoft.com/office/drawing/2014/main" id="{811C0F21-8001-6E34-47B8-C244CFDDC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533186"/>
            <a:ext cx="685800" cy="685800"/>
          </a:xfrm>
          <a:prstGeom prst="rect">
            <a:avLst/>
          </a:prstGeom>
        </p:spPr>
      </p:pic>
      <p:pic>
        <p:nvPicPr>
          <p:cNvPr id="41" name="Graphic 40" descr="Bar chart outline">
            <a:extLst>
              <a:ext uri="{FF2B5EF4-FFF2-40B4-BE49-F238E27FC236}">
                <a16:creationId xmlns:a16="http://schemas.microsoft.com/office/drawing/2014/main" id="{9900EF58-9933-6DF0-FBF9-72A8E17F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215626"/>
            <a:ext cx="685800" cy="685800"/>
          </a:xfrm>
          <a:prstGeom prst="rect">
            <a:avLst/>
          </a:prstGeom>
        </p:spPr>
      </p:pic>
    </p:spTree>
    <p:extLst>
      <p:ext uri="{BB962C8B-B14F-4D97-AF65-F5344CB8AC3E}">
        <p14:creationId xmlns:p14="http://schemas.microsoft.com/office/powerpoint/2010/main" val="391587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3544-951E-462E-A487-ECF0BB29B5D8}"/>
              </a:ext>
            </a:extLst>
          </p:cNvPr>
          <p:cNvSpPr>
            <a:spLocks noGrp="1"/>
          </p:cNvSpPr>
          <p:nvPr>
            <p:ph type="title"/>
          </p:nvPr>
        </p:nvSpPr>
        <p:spPr>
          <a:xfrm>
            <a:off x="481117" y="321658"/>
            <a:ext cx="6681316" cy="1095493"/>
          </a:xfrm>
        </p:spPr>
        <p:txBody>
          <a:bodyPr/>
          <a:lstStyle/>
          <a:p>
            <a:pPr algn="ctr"/>
            <a:r>
              <a:rPr lang="en-US" b="1" dirty="0">
                <a:solidFill>
                  <a:schemeClr val="tx1"/>
                </a:solidFill>
                <a:latin typeface="+mj-lt"/>
                <a:ea typeface="+mj-ea"/>
                <a:cs typeface="+mj-cs"/>
              </a:rPr>
              <a:t>Cook County Health Atlas Indicator </a:t>
            </a:r>
            <a:br>
              <a:rPr lang="en-US" b="1" dirty="0">
                <a:solidFill>
                  <a:schemeClr val="tx1"/>
                </a:solidFill>
                <a:latin typeface="+mj-lt"/>
                <a:ea typeface="+mj-ea"/>
                <a:cs typeface="+mj-cs"/>
              </a:rPr>
            </a:br>
            <a:r>
              <a:rPr lang="en-US" b="1" dirty="0">
                <a:solidFill>
                  <a:schemeClr val="tx1"/>
                </a:solidFill>
                <a:latin typeface="+mj-lt"/>
                <a:ea typeface="+mj-ea"/>
                <a:cs typeface="+mj-cs"/>
              </a:rPr>
              <a:t>Categories, Topics and Data Sources</a:t>
            </a:r>
            <a:endParaRPr lang="en-US" b="1" dirty="0"/>
          </a:p>
        </p:txBody>
      </p:sp>
      <p:sp>
        <p:nvSpPr>
          <p:cNvPr id="4" name="Slide Number Placeholder 3">
            <a:extLst>
              <a:ext uri="{FF2B5EF4-FFF2-40B4-BE49-F238E27FC236}">
                <a16:creationId xmlns:a16="http://schemas.microsoft.com/office/drawing/2014/main" id="{577A44EC-8407-44AD-9CF4-B452B53D98A6}"/>
              </a:ext>
            </a:extLst>
          </p:cNvPr>
          <p:cNvSpPr>
            <a:spLocks noGrp="1"/>
          </p:cNvSpPr>
          <p:nvPr>
            <p:ph type="sldNum" sz="quarter" idx="12"/>
          </p:nvPr>
        </p:nvSpPr>
        <p:spPr/>
        <p:txBody>
          <a:bodyPr/>
          <a:lstStyle/>
          <a:p>
            <a:fld id="{EAC521D8-0276-7043-A50F-48E286C59F7E}" type="slidenum">
              <a:rPr lang="en-US" smtClean="0"/>
              <a:pPr/>
              <a:t>3</a:t>
            </a:fld>
            <a:endParaRPr lang="en-US" dirty="0"/>
          </a:p>
        </p:txBody>
      </p:sp>
      <p:pic>
        <p:nvPicPr>
          <p:cNvPr id="9" name="Picture 8">
            <a:extLst>
              <a:ext uri="{FF2B5EF4-FFF2-40B4-BE49-F238E27FC236}">
                <a16:creationId xmlns:a16="http://schemas.microsoft.com/office/drawing/2014/main" id="{4BC31577-E9E4-44E6-8C80-543BADB33F5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3" name="Rectangle: Rounded Corners 2">
            <a:extLst>
              <a:ext uri="{FF2B5EF4-FFF2-40B4-BE49-F238E27FC236}">
                <a16:creationId xmlns:a16="http://schemas.microsoft.com/office/drawing/2014/main" id="{BD9B905A-F83A-41EF-A802-EEEADACD3BB7}"/>
              </a:ext>
            </a:extLst>
          </p:cNvPr>
          <p:cNvSpPr/>
          <p:nvPr/>
        </p:nvSpPr>
        <p:spPr>
          <a:xfrm>
            <a:off x="1802832" y="1544387"/>
            <a:ext cx="1898248" cy="100989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CCDPH</a:t>
            </a:r>
          </a:p>
        </p:txBody>
      </p:sp>
      <p:sp>
        <p:nvSpPr>
          <p:cNvPr id="5" name="Rectangle: Rounded Corners 4">
            <a:extLst>
              <a:ext uri="{FF2B5EF4-FFF2-40B4-BE49-F238E27FC236}">
                <a16:creationId xmlns:a16="http://schemas.microsoft.com/office/drawing/2014/main" id="{39637251-F455-464B-A2A1-01976F0ECA1C}"/>
              </a:ext>
            </a:extLst>
          </p:cNvPr>
          <p:cNvSpPr/>
          <p:nvPr/>
        </p:nvSpPr>
        <p:spPr>
          <a:xfrm>
            <a:off x="1802832" y="3214146"/>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YRBS</a:t>
            </a:r>
          </a:p>
        </p:txBody>
      </p:sp>
      <p:sp>
        <p:nvSpPr>
          <p:cNvPr id="18" name="Rectangle: Rounded Corners 17">
            <a:extLst>
              <a:ext uri="{FF2B5EF4-FFF2-40B4-BE49-F238E27FC236}">
                <a16:creationId xmlns:a16="http://schemas.microsoft.com/office/drawing/2014/main" id="{FD4FE97C-6AC1-403A-B07A-D4299190E533}"/>
              </a:ext>
            </a:extLst>
          </p:cNvPr>
          <p:cNvSpPr/>
          <p:nvPr/>
        </p:nvSpPr>
        <p:spPr>
          <a:xfrm>
            <a:off x="1802832" y="3774293"/>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Hospitalization</a:t>
            </a:r>
          </a:p>
        </p:txBody>
      </p:sp>
      <p:sp>
        <p:nvSpPr>
          <p:cNvPr id="19" name="Rectangle: Rounded Corners 18">
            <a:extLst>
              <a:ext uri="{FF2B5EF4-FFF2-40B4-BE49-F238E27FC236}">
                <a16:creationId xmlns:a16="http://schemas.microsoft.com/office/drawing/2014/main" id="{FD09B360-6114-41D0-A34D-80F830A22EAE}"/>
              </a:ext>
            </a:extLst>
          </p:cNvPr>
          <p:cNvSpPr/>
          <p:nvPr/>
        </p:nvSpPr>
        <p:spPr>
          <a:xfrm>
            <a:off x="1802832" y="4334440"/>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Infectious Disease</a:t>
            </a:r>
          </a:p>
        </p:txBody>
      </p:sp>
      <p:sp>
        <p:nvSpPr>
          <p:cNvPr id="22" name="Rectangle: Rounded Corners 21">
            <a:extLst>
              <a:ext uri="{FF2B5EF4-FFF2-40B4-BE49-F238E27FC236}">
                <a16:creationId xmlns:a16="http://schemas.microsoft.com/office/drawing/2014/main" id="{CED0FF0E-B174-4FC8-B2D7-8397520694E2}"/>
              </a:ext>
            </a:extLst>
          </p:cNvPr>
          <p:cNvSpPr/>
          <p:nvPr/>
        </p:nvSpPr>
        <p:spPr>
          <a:xfrm>
            <a:off x="1802832" y="4894588"/>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Medical Examiner</a:t>
            </a:r>
          </a:p>
        </p:txBody>
      </p:sp>
      <p:sp>
        <p:nvSpPr>
          <p:cNvPr id="24" name="Rectangle: Rounded Corners 23">
            <a:extLst>
              <a:ext uri="{FF2B5EF4-FFF2-40B4-BE49-F238E27FC236}">
                <a16:creationId xmlns:a16="http://schemas.microsoft.com/office/drawing/2014/main" id="{3BA96E43-4F28-4365-A443-FD3FCA3BAD91}"/>
              </a:ext>
            </a:extLst>
          </p:cNvPr>
          <p:cNvSpPr/>
          <p:nvPr/>
        </p:nvSpPr>
        <p:spPr>
          <a:xfrm>
            <a:off x="4020275" y="1544387"/>
            <a:ext cx="1898248" cy="100989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Metopio</a:t>
            </a:r>
            <a:endParaRPr lang="en-US" dirty="0"/>
          </a:p>
        </p:txBody>
      </p:sp>
      <p:sp>
        <p:nvSpPr>
          <p:cNvPr id="25" name="Rectangle: Rounded Corners 24">
            <a:extLst>
              <a:ext uri="{FF2B5EF4-FFF2-40B4-BE49-F238E27FC236}">
                <a16:creationId xmlns:a16="http://schemas.microsoft.com/office/drawing/2014/main" id="{0D780DA0-7CBB-42C1-BEF7-5D120AB0B7C4}"/>
              </a:ext>
            </a:extLst>
          </p:cNvPr>
          <p:cNvSpPr/>
          <p:nvPr/>
        </p:nvSpPr>
        <p:spPr>
          <a:xfrm>
            <a:off x="4020275" y="2623838"/>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ACS</a:t>
            </a:r>
          </a:p>
        </p:txBody>
      </p:sp>
      <p:sp>
        <p:nvSpPr>
          <p:cNvPr id="26" name="Rectangle: Rounded Corners 25">
            <a:extLst>
              <a:ext uri="{FF2B5EF4-FFF2-40B4-BE49-F238E27FC236}">
                <a16:creationId xmlns:a16="http://schemas.microsoft.com/office/drawing/2014/main" id="{DBF81216-8DAF-4A2D-BF14-D749BEF22ED5}"/>
              </a:ext>
            </a:extLst>
          </p:cNvPr>
          <p:cNvSpPr/>
          <p:nvPr/>
        </p:nvSpPr>
        <p:spPr>
          <a:xfrm>
            <a:off x="4020275" y="3183985"/>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BRFSS</a:t>
            </a:r>
          </a:p>
        </p:txBody>
      </p:sp>
      <p:sp>
        <p:nvSpPr>
          <p:cNvPr id="27" name="Rectangle: Rounded Corners 26">
            <a:extLst>
              <a:ext uri="{FF2B5EF4-FFF2-40B4-BE49-F238E27FC236}">
                <a16:creationId xmlns:a16="http://schemas.microsoft.com/office/drawing/2014/main" id="{F176E9A6-3648-4F91-A2B9-1A2B889D7DA2}"/>
              </a:ext>
            </a:extLst>
          </p:cNvPr>
          <p:cNvSpPr/>
          <p:nvPr/>
        </p:nvSpPr>
        <p:spPr>
          <a:xfrm>
            <a:off x="4020275" y="3744132"/>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CDC</a:t>
            </a:r>
          </a:p>
        </p:txBody>
      </p:sp>
      <p:sp>
        <p:nvSpPr>
          <p:cNvPr id="28" name="Rectangle: Rounded Corners 27">
            <a:extLst>
              <a:ext uri="{FF2B5EF4-FFF2-40B4-BE49-F238E27FC236}">
                <a16:creationId xmlns:a16="http://schemas.microsoft.com/office/drawing/2014/main" id="{5B63552B-F19E-4490-9472-22E948EBFD76}"/>
              </a:ext>
            </a:extLst>
          </p:cNvPr>
          <p:cNvSpPr/>
          <p:nvPr/>
        </p:nvSpPr>
        <p:spPr>
          <a:xfrm>
            <a:off x="4020275" y="4304280"/>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EPA</a:t>
            </a:r>
          </a:p>
        </p:txBody>
      </p:sp>
      <p:sp>
        <p:nvSpPr>
          <p:cNvPr id="29" name="Rectangle: Rounded Corners 28">
            <a:extLst>
              <a:ext uri="{FF2B5EF4-FFF2-40B4-BE49-F238E27FC236}">
                <a16:creationId xmlns:a16="http://schemas.microsoft.com/office/drawing/2014/main" id="{F9942268-326B-48A3-ABF3-85FB9F3FB7CC}"/>
              </a:ext>
            </a:extLst>
          </p:cNvPr>
          <p:cNvSpPr/>
          <p:nvPr/>
        </p:nvSpPr>
        <p:spPr>
          <a:xfrm>
            <a:off x="1802832" y="2677347"/>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Cook County Health Survey</a:t>
            </a:r>
          </a:p>
        </p:txBody>
      </p:sp>
      <p:sp>
        <p:nvSpPr>
          <p:cNvPr id="30" name="Rectangle: Rounded Corners 29">
            <a:extLst>
              <a:ext uri="{FF2B5EF4-FFF2-40B4-BE49-F238E27FC236}">
                <a16:creationId xmlns:a16="http://schemas.microsoft.com/office/drawing/2014/main" id="{437FFC14-34C4-4E65-ACAD-19AAC723FA36}"/>
              </a:ext>
            </a:extLst>
          </p:cNvPr>
          <p:cNvSpPr/>
          <p:nvPr/>
        </p:nvSpPr>
        <p:spPr>
          <a:xfrm>
            <a:off x="1802832" y="5501284"/>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Vital Statistics</a:t>
            </a:r>
          </a:p>
        </p:txBody>
      </p:sp>
      <p:sp>
        <p:nvSpPr>
          <p:cNvPr id="8" name="TextBox 7">
            <a:extLst>
              <a:ext uri="{FF2B5EF4-FFF2-40B4-BE49-F238E27FC236}">
                <a16:creationId xmlns:a16="http://schemas.microsoft.com/office/drawing/2014/main" id="{F9E6FB8B-1528-46A0-857D-992E4FA9E275}"/>
              </a:ext>
            </a:extLst>
          </p:cNvPr>
          <p:cNvSpPr txBox="1"/>
          <p:nvPr/>
        </p:nvSpPr>
        <p:spPr>
          <a:xfrm>
            <a:off x="4020275" y="4882857"/>
            <a:ext cx="1898248" cy="523220"/>
          </a:xfrm>
          <a:prstGeom prst="rect">
            <a:avLst/>
          </a:prstGeom>
          <a:noFill/>
        </p:spPr>
        <p:txBody>
          <a:bodyPr wrap="square" rtlCol="0">
            <a:spAutoFit/>
          </a:bodyPr>
          <a:lstStyle/>
          <a:p>
            <a:pPr algn="ctr"/>
            <a:r>
              <a:rPr lang="en-US" sz="1400" dirty="0">
                <a:solidFill>
                  <a:schemeClr val="bg1">
                    <a:lumMod val="50000"/>
                  </a:schemeClr>
                </a:solidFill>
              </a:rPr>
              <a:t>904 indicators drawn from 92 data sources</a:t>
            </a:r>
          </a:p>
        </p:txBody>
      </p:sp>
      <p:pic>
        <p:nvPicPr>
          <p:cNvPr id="31" name="Picture 30">
            <a:extLst>
              <a:ext uri="{FF2B5EF4-FFF2-40B4-BE49-F238E27FC236}">
                <a16:creationId xmlns:a16="http://schemas.microsoft.com/office/drawing/2014/main" id="{1C31EF99-7893-4D21-924D-50C55F2B5C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74061" y="3837008"/>
            <a:ext cx="4572000" cy="2268220"/>
          </a:xfrm>
          <a:prstGeom prst="rect">
            <a:avLst/>
          </a:prstGeom>
          <a:noFill/>
        </p:spPr>
      </p:pic>
      <p:pic>
        <p:nvPicPr>
          <p:cNvPr id="32" name="Picture 31" descr="P306#yIS1">
            <a:extLst>
              <a:ext uri="{FF2B5EF4-FFF2-40B4-BE49-F238E27FC236}">
                <a16:creationId xmlns:a16="http://schemas.microsoft.com/office/drawing/2014/main" id="{53A9C81F-517E-4872-9CFB-3A168CBBA1D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74061" y="1474139"/>
            <a:ext cx="4572000" cy="2298700"/>
          </a:xfrm>
          <a:prstGeom prst="rect">
            <a:avLst/>
          </a:prstGeom>
          <a:noFill/>
        </p:spPr>
      </p:pic>
      <p:sp>
        <p:nvSpPr>
          <p:cNvPr id="33" name="TextBox 32">
            <a:extLst>
              <a:ext uri="{FF2B5EF4-FFF2-40B4-BE49-F238E27FC236}">
                <a16:creationId xmlns:a16="http://schemas.microsoft.com/office/drawing/2014/main" id="{8473B438-83F4-433C-8EE4-CE7798B94FD1}"/>
              </a:ext>
            </a:extLst>
          </p:cNvPr>
          <p:cNvSpPr txBox="1"/>
          <p:nvPr/>
        </p:nvSpPr>
        <p:spPr>
          <a:xfrm>
            <a:off x="7380790" y="1090703"/>
            <a:ext cx="4184249" cy="323165"/>
          </a:xfrm>
          <a:prstGeom prst="rect">
            <a:avLst/>
          </a:prstGeom>
          <a:noFill/>
        </p:spPr>
        <p:txBody>
          <a:bodyPr wrap="square" rtlCol="0">
            <a:spAutoFit/>
          </a:bodyPr>
          <a:lstStyle/>
          <a:p>
            <a:pPr algn="ctr"/>
            <a:r>
              <a:rPr lang="en-US" sz="1500" b="1" dirty="0"/>
              <a:t>CCDPH CHSA 2021 Sections, Categories and Topics</a:t>
            </a:r>
          </a:p>
        </p:txBody>
      </p:sp>
    </p:spTree>
    <p:extLst>
      <p:ext uri="{BB962C8B-B14F-4D97-AF65-F5344CB8AC3E}">
        <p14:creationId xmlns:p14="http://schemas.microsoft.com/office/powerpoint/2010/main" val="241817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80">
            <a:extLst>
              <a:ext uri="{FF2B5EF4-FFF2-40B4-BE49-F238E27FC236}">
                <a16:creationId xmlns:a16="http://schemas.microsoft.com/office/drawing/2014/main" id="{5BD4586F-E800-CB45-B96C-47F73DC3394D}"/>
              </a:ext>
            </a:extLst>
          </p:cNvPr>
          <p:cNvSpPr/>
          <p:nvPr/>
        </p:nvSpPr>
        <p:spPr>
          <a:xfrm>
            <a:off x="5038369" y="453720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2"/>
                </a:lnTo>
                <a:lnTo>
                  <a:pt x="30" y="1255"/>
                </a:lnTo>
                <a:lnTo>
                  <a:pt x="30" y="985"/>
                </a:lnTo>
                <a:lnTo>
                  <a:pt x="30" y="714"/>
                </a:lnTo>
                <a:lnTo>
                  <a:pt x="30" y="460"/>
                </a:lnTo>
                <a:lnTo>
                  <a:pt x="30" y="245"/>
                </a:lnTo>
                <a:lnTo>
                  <a:pt x="30" y="90"/>
                </a:lnTo>
                <a:cubicBezTo>
                  <a:pt x="30" y="66"/>
                  <a:pt x="31" y="42"/>
                  <a:pt x="30" y="18"/>
                </a:cubicBezTo>
                <a:cubicBezTo>
                  <a:pt x="30" y="17"/>
                  <a:pt x="30" y="15"/>
                  <a:pt x="30" y="15"/>
                </a:cubicBezTo>
                <a:cubicBezTo>
                  <a:pt x="30"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1" y="1863"/>
                  <a:pt x="0" y="1887"/>
                </a:cubicBezTo>
                <a:cubicBezTo>
                  <a:pt x="0" y="1888"/>
                  <a:pt x="0" y="1889"/>
                  <a:pt x="0" y="1890"/>
                </a:cubicBezTo>
                <a:cubicBezTo>
                  <a:pt x="0" y="1910"/>
                  <a:pt x="30" y="1910"/>
                  <a:pt x="30" y="189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81">
            <a:extLst>
              <a:ext uri="{FF2B5EF4-FFF2-40B4-BE49-F238E27FC236}">
                <a16:creationId xmlns:a16="http://schemas.microsoft.com/office/drawing/2014/main" id="{A186AEF3-B5C0-7D4A-AA3B-4AAEFAC8A120}"/>
              </a:ext>
            </a:extLst>
          </p:cNvPr>
          <p:cNvSpPr/>
          <p:nvPr/>
        </p:nvSpPr>
        <p:spPr>
          <a:xfrm>
            <a:off x="7086227" y="464391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1"/>
                </a:lnTo>
                <a:lnTo>
                  <a:pt x="30" y="1255"/>
                </a:lnTo>
                <a:lnTo>
                  <a:pt x="30" y="985"/>
                </a:lnTo>
                <a:lnTo>
                  <a:pt x="30" y="714"/>
                </a:lnTo>
                <a:lnTo>
                  <a:pt x="30" y="459"/>
                </a:lnTo>
                <a:lnTo>
                  <a:pt x="30" y="245"/>
                </a:lnTo>
                <a:lnTo>
                  <a:pt x="30" y="90"/>
                </a:lnTo>
                <a:cubicBezTo>
                  <a:pt x="30" y="66"/>
                  <a:pt x="31" y="41"/>
                  <a:pt x="30" y="17"/>
                </a:cubicBezTo>
                <a:cubicBezTo>
                  <a:pt x="30" y="16"/>
                  <a:pt x="30" y="15"/>
                  <a:pt x="30" y="14"/>
                </a:cubicBezTo>
                <a:cubicBezTo>
                  <a:pt x="30" y="-5"/>
                  <a:pt x="0" y="-5"/>
                  <a:pt x="0" y="14"/>
                </a:cubicBezTo>
                <a:lnTo>
                  <a:pt x="0" y="64"/>
                </a:lnTo>
                <a:lnTo>
                  <a:pt x="0" y="201"/>
                </a:lnTo>
                <a:lnTo>
                  <a:pt x="0" y="402"/>
                </a:lnTo>
                <a:lnTo>
                  <a:pt x="0" y="649"/>
                </a:lnTo>
                <a:lnTo>
                  <a:pt x="0" y="919"/>
                </a:lnTo>
                <a:lnTo>
                  <a:pt x="0" y="1190"/>
                </a:lnTo>
                <a:lnTo>
                  <a:pt x="0" y="1444"/>
                </a:lnTo>
                <a:lnTo>
                  <a:pt x="0" y="1659"/>
                </a:lnTo>
                <a:lnTo>
                  <a:pt x="0" y="1814"/>
                </a:lnTo>
                <a:cubicBezTo>
                  <a:pt x="0" y="1838"/>
                  <a:pt x="-1" y="1862"/>
                  <a:pt x="0" y="1887"/>
                </a:cubicBezTo>
                <a:cubicBezTo>
                  <a:pt x="0" y="1887"/>
                  <a:pt x="0" y="1889"/>
                  <a:pt x="0" y="1890"/>
                </a:cubicBezTo>
                <a:cubicBezTo>
                  <a:pt x="0" y="1909"/>
                  <a:pt x="30" y="1909"/>
                  <a:pt x="30" y="1890"/>
                </a:cubicBez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1" name="Freeform: Shape 83">
            <a:extLst>
              <a:ext uri="{FF2B5EF4-FFF2-40B4-BE49-F238E27FC236}">
                <a16:creationId xmlns:a16="http://schemas.microsoft.com/office/drawing/2014/main" id="{A5000626-2F69-084A-B031-EFC4C0BC23BA}"/>
              </a:ext>
            </a:extLst>
          </p:cNvPr>
          <p:cNvSpPr/>
          <p:nvPr/>
        </p:nvSpPr>
        <p:spPr>
          <a:xfrm>
            <a:off x="11186304"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5" name="Freeform: Shape 83">
            <a:extLst>
              <a:ext uri="{FF2B5EF4-FFF2-40B4-BE49-F238E27FC236}">
                <a16:creationId xmlns:a16="http://schemas.microsoft.com/office/drawing/2014/main" id="{86F3F3C6-8D11-265D-474C-28DF5654A01D}"/>
              </a:ext>
            </a:extLst>
          </p:cNvPr>
          <p:cNvSpPr/>
          <p:nvPr/>
        </p:nvSpPr>
        <p:spPr>
          <a:xfrm>
            <a:off x="934553"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6" name="Freeform: Shape 68">
            <a:extLst>
              <a:ext uri="{FF2B5EF4-FFF2-40B4-BE49-F238E27FC236}">
                <a16:creationId xmlns:a16="http://schemas.microsoft.com/office/drawing/2014/main" id="{2377AAE3-C03E-924B-9B51-C38D323CAAC8}"/>
              </a:ext>
            </a:extLst>
          </p:cNvPr>
          <p:cNvSpPr/>
          <p:nvPr/>
        </p:nvSpPr>
        <p:spPr>
          <a:xfrm>
            <a:off x="585032" y="4631891"/>
            <a:ext cx="10979628" cy="1192642"/>
          </a:xfrm>
          <a:custGeom>
            <a:avLst/>
            <a:gdLst/>
            <a:ahLst/>
            <a:cxnLst>
              <a:cxn ang="3cd4">
                <a:pos x="hc" y="t"/>
              </a:cxn>
              <a:cxn ang="cd2">
                <a:pos x="l" y="vc"/>
              </a:cxn>
              <a:cxn ang="cd4">
                <a:pos x="hc" y="b"/>
              </a:cxn>
              <a:cxn ang="0">
                <a:pos x="r" y="vc"/>
              </a:cxn>
            </a:cxnLst>
            <a:rect l="l" t="t" r="r" b="b"/>
            <a:pathLst>
              <a:path w="14869" h="1915">
                <a:moveTo>
                  <a:pt x="14850" y="69"/>
                </a:moveTo>
                <a:cubicBezTo>
                  <a:pt x="14812" y="9"/>
                  <a:pt x="14726" y="-23"/>
                  <a:pt x="14662" y="19"/>
                </a:cubicBezTo>
                <a:cubicBezTo>
                  <a:pt x="14637" y="35"/>
                  <a:pt x="14612" y="51"/>
                  <a:pt x="14588" y="65"/>
                </a:cubicBezTo>
                <a:cubicBezTo>
                  <a:pt x="14514" y="109"/>
                  <a:pt x="14440" y="151"/>
                  <a:pt x="14365" y="191"/>
                </a:cubicBezTo>
                <a:cubicBezTo>
                  <a:pt x="14245" y="256"/>
                  <a:pt x="14122" y="317"/>
                  <a:pt x="13998" y="375"/>
                </a:cubicBezTo>
                <a:cubicBezTo>
                  <a:pt x="13919" y="413"/>
                  <a:pt x="13839" y="449"/>
                  <a:pt x="13759" y="484"/>
                </a:cubicBezTo>
                <a:cubicBezTo>
                  <a:pt x="13717" y="503"/>
                  <a:pt x="13674" y="521"/>
                  <a:pt x="13632" y="539"/>
                </a:cubicBezTo>
                <a:cubicBezTo>
                  <a:pt x="13629" y="541"/>
                  <a:pt x="13626" y="542"/>
                  <a:pt x="13623" y="543"/>
                </a:cubicBezTo>
                <a:cubicBezTo>
                  <a:pt x="13611" y="548"/>
                  <a:pt x="13598" y="553"/>
                  <a:pt x="13587" y="558"/>
                </a:cubicBezTo>
                <a:cubicBezTo>
                  <a:pt x="13561" y="568"/>
                  <a:pt x="13537" y="579"/>
                  <a:pt x="13513" y="588"/>
                </a:cubicBezTo>
                <a:cubicBezTo>
                  <a:pt x="13297" y="676"/>
                  <a:pt x="13079" y="757"/>
                  <a:pt x="12858" y="832"/>
                </a:cubicBezTo>
                <a:cubicBezTo>
                  <a:pt x="12595" y="921"/>
                  <a:pt x="12329" y="1002"/>
                  <a:pt x="12060" y="1075"/>
                </a:cubicBezTo>
                <a:cubicBezTo>
                  <a:pt x="11752" y="1160"/>
                  <a:pt x="11441" y="1233"/>
                  <a:pt x="11127" y="1298"/>
                </a:cubicBezTo>
                <a:cubicBezTo>
                  <a:pt x="10771" y="1370"/>
                  <a:pt x="10413" y="1431"/>
                  <a:pt x="10052" y="1481"/>
                </a:cubicBezTo>
                <a:cubicBezTo>
                  <a:pt x="10042" y="1482"/>
                  <a:pt x="10023" y="1484"/>
                  <a:pt x="10038" y="1482"/>
                </a:cubicBezTo>
                <a:cubicBezTo>
                  <a:pt x="10029" y="1483"/>
                  <a:pt x="10019" y="1485"/>
                  <a:pt x="10010" y="1486"/>
                </a:cubicBezTo>
                <a:cubicBezTo>
                  <a:pt x="9985" y="1489"/>
                  <a:pt x="9961" y="1492"/>
                  <a:pt x="9936" y="1496"/>
                </a:cubicBezTo>
                <a:cubicBezTo>
                  <a:pt x="9888" y="1502"/>
                  <a:pt x="9840" y="1507"/>
                  <a:pt x="9792" y="1513"/>
                </a:cubicBezTo>
                <a:cubicBezTo>
                  <a:pt x="9691" y="1525"/>
                  <a:pt x="9592" y="1536"/>
                  <a:pt x="9491" y="1546"/>
                </a:cubicBezTo>
                <a:cubicBezTo>
                  <a:pt x="9285" y="1567"/>
                  <a:pt x="9080" y="1585"/>
                  <a:pt x="8872" y="1598"/>
                </a:cubicBezTo>
                <a:cubicBezTo>
                  <a:pt x="8489" y="1624"/>
                  <a:pt x="8105" y="1637"/>
                  <a:pt x="7721" y="1639"/>
                </a:cubicBezTo>
                <a:cubicBezTo>
                  <a:pt x="7710" y="1637"/>
                  <a:pt x="7699" y="1635"/>
                  <a:pt x="7687" y="1635"/>
                </a:cubicBezTo>
                <a:cubicBezTo>
                  <a:pt x="7602" y="1637"/>
                  <a:pt x="7516" y="1638"/>
                  <a:pt x="7431" y="1639"/>
                </a:cubicBezTo>
                <a:cubicBezTo>
                  <a:pt x="7348" y="1638"/>
                  <a:pt x="7265" y="1637"/>
                  <a:pt x="7182" y="1635"/>
                </a:cubicBezTo>
                <a:cubicBezTo>
                  <a:pt x="7170" y="1635"/>
                  <a:pt x="7159" y="1637"/>
                  <a:pt x="7149" y="1639"/>
                </a:cubicBezTo>
                <a:cubicBezTo>
                  <a:pt x="6871" y="1638"/>
                  <a:pt x="6593" y="1630"/>
                  <a:pt x="6315" y="1617"/>
                </a:cubicBezTo>
                <a:cubicBezTo>
                  <a:pt x="5899" y="1596"/>
                  <a:pt x="5484" y="1562"/>
                  <a:pt x="5070" y="1512"/>
                </a:cubicBezTo>
                <a:cubicBezTo>
                  <a:pt x="5022" y="1507"/>
                  <a:pt x="4974" y="1501"/>
                  <a:pt x="4926" y="1495"/>
                </a:cubicBezTo>
                <a:cubicBezTo>
                  <a:pt x="4903" y="1492"/>
                  <a:pt x="4880" y="1489"/>
                  <a:pt x="4857" y="1486"/>
                </a:cubicBezTo>
                <a:cubicBezTo>
                  <a:pt x="4846" y="1484"/>
                  <a:pt x="4835" y="1483"/>
                  <a:pt x="4824" y="1482"/>
                </a:cubicBezTo>
                <a:cubicBezTo>
                  <a:pt x="4854" y="1485"/>
                  <a:pt x="4813" y="1480"/>
                  <a:pt x="4804" y="1479"/>
                </a:cubicBezTo>
                <a:cubicBezTo>
                  <a:pt x="4711" y="1466"/>
                  <a:pt x="4619" y="1453"/>
                  <a:pt x="4527" y="1438"/>
                </a:cubicBezTo>
                <a:cubicBezTo>
                  <a:pt x="4348" y="1411"/>
                  <a:pt x="4169" y="1380"/>
                  <a:pt x="3992" y="1347"/>
                </a:cubicBezTo>
                <a:cubicBezTo>
                  <a:pt x="3666" y="1286"/>
                  <a:pt x="3342" y="1214"/>
                  <a:pt x="3021" y="1132"/>
                </a:cubicBezTo>
                <a:cubicBezTo>
                  <a:pt x="2742" y="1060"/>
                  <a:pt x="2466" y="981"/>
                  <a:pt x="2192" y="892"/>
                </a:cubicBezTo>
                <a:cubicBezTo>
                  <a:pt x="1960" y="817"/>
                  <a:pt x="1729" y="735"/>
                  <a:pt x="1500" y="646"/>
                </a:cubicBezTo>
                <a:cubicBezTo>
                  <a:pt x="1451" y="627"/>
                  <a:pt x="1401" y="607"/>
                  <a:pt x="1352" y="587"/>
                </a:cubicBezTo>
                <a:cubicBezTo>
                  <a:pt x="1327" y="577"/>
                  <a:pt x="1303" y="567"/>
                  <a:pt x="1278" y="557"/>
                </a:cubicBezTo>
                <a:cubicBezTo>
                  <a:pt x="1267" y="552"/>
                  <a:pt x="1256" y="548"/>
                  <a:pt x="1245" y="543"/>
                </a:cubicBezTo>
                <a:cubicBezTo>
                  <a:pt x="1241" y="542"/>
                  <a:pt x="1238" y="540"/>
                  <a:pt x="1235" y="539"/>
                </a:cubicBezTo>
                <a:cubicBezTo>
                  <a:pt x="1150" y="503"/>
                  <a:pt x="1066" y="466"/>
                  <a:pt x="982" y="427"/>
                </a:cubicBezTo>
                <a:cubicBezTo>
                  <a:pt x="845" y="366"/>
                  <a:pt x="711" y="300"/>
                  <a:pt x="578" y="231"/>
                </a:cubicBezTo>
                <a:cubicBezTo>
                  <a:pt x="491" y="186"/>
                  <a:pt x="405" y="139"/>
                  <a:pt x="321" y="90"/>
                </a:cubicBezTo>
                <a:cubicBezTo>
                  <a:pt x="283" y="68"/>
                  <a:pt x="247" y="45"/>
                  <a:pt x="210" y="23"/>
                </a:cubicBezTo>
                <a:cubicBezTo>
                  <a:pt x="209" y="21"/>
                  <a:pt x="207" y="21"/>
                  <a:pt x="206" y="19"/>
                </a:cubicBezTo>
                <a:cubicBezTo>
                  <a:pt x="146" y="-20"/>
                  <a:pt x="51" y="5"/>
                  <a:pt x="18" y="69"/>
                </a:cubicBezTo>
                <a:cubicBezTo>
                  <a:pt x="-19" y="138"/>
                  <a:pt x="3" y="214"/>
                  <a:pt x="67" y="258"/>
                </a:cubicBezTo>
                <a:cubicBezTo>
                  <a:pt x="92" y="273"/>
                  <a:pt x="116" y="288"/>
                  <a:pt x="142" y="304"/>
                </a:cubicBezTo>
                <a:cubicBezTo>
                  <a:pt x="215" y="347"/>
                  <a:pt x="290" y="390"/>
                  <a:pt x="365" y="429"/>
                </a:cubicBezTo>
                <a:cubicBezTo>
                  <a:pt x="487" y="495"/>
                  <a:pt x="611" y="557"/>
                  <a:pt x="737" y="616"/>
                </a:cubicBezTo>
                <a:cubicBezTo>
                  <a:pt x="915" y="700"/>
                  <a:pt x="1096" y="778"/>
                  <a:pt x="1279" y="852"/>
                </a:cubicBezTo>
                <a:cubicBezTo>
                  <a:pt x="1495" y="941"/>
                  <a:pt x="1715" y="1022"/>
                  <a:pt x="1936" y="1097"/>
                </a:cubicBezTo>
                <a:cubicBezTo>
                  <a:pt x="2199" y="1186"/>
                  <a:pt x="2466" y="1267"/>
                  <a:pt x="2734" y="1340"/>
                </a:cubicBezTo>
                <a:cubicBezTo>
                  <a:pt x="3045" y="1425"/>
                  <a:pt x="3360" y="1500"/>
                  <a:pt x="3676" y="1565"/>
                </a:cubicBezTo>
                <a:cubicBezTo>
                  <a:pt x="4033" y="1638"/>
                  <a:pt x="4393" y="1698"/>
                  <a:pt x="4753" y="1747"/>
                </a:cubicBezTo>
                <a:cubicBezTo>
                  <a:pt x="5164" y="1803"/>
                  <a:pt x="5576" y="1846"/>
                  <a:pt x="5989" y="1873"/>
                </a:cubicBezTo>
                <a:cubicBezTo>
                  <a:pt x="6437" y="1903"/>
                  <a:pt x="6886" y="1917"/>
                  <a:pt x="7335" y="1915"/>
                </a:cubicBezTo>
                <a:cubicBezTo>
                  <a:pt x="7369" y="1915"/>
                  <a:pt x="7403" y="1914"/>
                  <a:pt x="7437" y="1914"/>
                </a:cubicBezTo>
                <a:cubicBezTo>
                  <a:pt x="7811" y="1917"/>
                  <a:pt x="8186" y="1910"/>
                  <a:pt x="8560" y="1891"/>
                </a:cubicBezTo>
                <a:cubicBezTo>
                  <a:pt x="8976" y="1871"/>
                  <a:pt x="9390" y="1837"/>
                  <a:pt x="9804" y="1787"/>
                </a:cubicBezTo>
                <a:cubicBezTo>
                  <a:pt x="10185" y="1742"/>
                  <a:pt x="10565" y="1684"/>
                  <a:pt x="10943" y="1613"/>
                </a:cubicBezTo>
                <a:cubicBezTo>
                  <a:pt x="11269" y="1552"/>
                  <a:pt x="11594" y="1481"/>
                  <a:pt x="11915" y="1398"/>
                </a:cubicBezTo>
                <a:cubicBezTo>
                  <a:pt x="12195" y="1326"/>
                  <a:pt x="12473" y="1246"/>
                  <a:pt x="12748" y="1158"/>
                </a:cubicBezTo>
                <a:cubicBezTo>
                  <a:pt x="12981" y="1082"/>
                  <a:pt x="13212" y="1000"/>
                  <a:pt x="13440" y="912"/>
                </a:cubicBezTo>
                <a:cubicBezTo>
                  <a:pt x="13635" y="835"/>
                  <a:pt x="13829" y="754"/>
                  <a:pt x="14020" y="668"/>
                </a:cubicBezTo>
                <a:cubicBezTo>
                  <a:pt x="14157" y="605"/>
                  <a:pt x="14292" y="540"/>
                  <a:pt x="14425" y="470"/>
                </a:cubicBezTo>
                <a:cubicBezTo>
                  <a:pt x="14513" y="425"/>
                  <a:pt x="14599" y="378"/>
                  <a:pt x="14684" y="328"/>
                </a:cubicBezTo>
                <a:cubicBezTo>
                  <a:pt x="14722" y="306"/>
                  <a:pt x="14760" y="284"/>
                  <a:pt x="14796" y="260"/>
                </a:cubicBezTo>
                <a:cubicBezTo>
                  <a:pt x="14798" y="259"/>
                  <a:pt x="14799" y="258"/>
                  <a:pt x="14800" y="258"/>
                </a:cubicBezTo>
                <a:cubicBezTo>
                  <a:pt x="14861" y="218"/>
                  <a:pt x="14892" y="134"/>
                  <a:pt x="14850" y="69"/>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7" name="Freeform: Shape 69">
            <a:extLst>
              <a:ext uri="{FF2B5EF4-FFF2-40B4-BE49-F238E27FC236}">
                <a16:creationId xmlns:a16="http://schemas.microsoft.com/office/drawing/2014/main" id="{EA5243AE-64C6-C141-A0F5-2E17FF0D4128}"/>
              </a:ext>
            </a:extLst>
          </p:cNvPr>
          <p:cNvSpPr/>
          <p:nvPr/>
        </p:nvSpPr>
        <p:spPr>
          <a:xfrm>
            <a:off x="2770554" y="5232103"/>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3" y="726"/>
                </a:cubicBezTo>
                <a:cubicBezTo>
                  <a:pt x="163" y="726"/>
                  <a:pt x="0" y="564"/>
                  <a:pt x="0" y="364"/>
                </a:cubicBezTo>
                <a:cubicBezTo>
                  <a:pt x="0" y="163"/>
                  <a:pt x="163" y="0"/>
                  <a:pt x="363"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Freeform: Shape 70">
            <a:extLst>
              <a:ext uri="{FF2B5EF4-FFF2-40B4-BE49-F238E27FC236}">
                <a16:creationId xmlns:a16="http://schemas.microsoft.com/office/drawing/2014/main" id="{BCC84CA4-F870-0C41-86BC-D95772C59ACD}"/>
              </a:ext>
            </a:extLst>
          </p:cNvPr>
          <p:cNvSpPr/>
          <p:nvPr/>
        </p:nvSpPr>
        <p:spPr>
          <a:xfrm>
            <a:off x="2853428" y="5314977"/>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8" y="461"/>
                  <a:pt x="230" y="461"/>
                </a:cubicBezTo>
                <a:cubicBezTo>
                  <a:pt x="103" y="461"/>
                  <a:pt x="0" y="357"/>
                  <a:pt x="0" y="231"/>
                </a:cubicBezTo>
                <a:cubicBezTo>
                  <a:pt x="0" y="104"/>
                  <a:pt x="103" y="0"/>
                  <a:pt x="230" y="0"/>
                </a:cubicBezTo>
                <a:cubicBezTo>
                  <a:pt x="358" y="0"/>
                  <a:pt x="460" y="104"/>
                  <a:pt x="460" y="231"/>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27" name="Freeform: Shape 79">
            <a:extLst>
              <a:ext uri="{FF2B5EF4-FFF2-40B4-BE49-F238E27FC236}">
                <a16:creationId xmlns:a16="http://schemas.microsoft.com/office/drawing/2014/main" id="{01E79FAC-3A33-224F-BB1F-F0560454A1F6}"/>
              </a:ext>
            </a:extLst>
          </p:cNvPr>
          <p:cNvSpPr/>
          <p:nvPr/>
        </p:nvSpPr>
        <p:spPr>
          <a:xfrm>
            <a:off x="2987398" y="4280607"/>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1"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2" name="Freeform: Shape 84">
            <a:extLst>
              <a:ext uri="{FF2B5EF4-FFF2-40B4-BE49-F238E27FC236}">
                <a16:creationId xmlns:a16="http://schemas.microsoft.com/office/drawing/2014/main" id="{81D8CFCE-A014-8845-B236-4B20F2BDD2A1}"/>
              </a:ext>
            </a:extLst>
          </p:cNvPr>
          <p:cNvSpPr/>
          <p:nvPr/>
        </p:nvSpPr>
        <p:spPr>
          <a:xfrm>
            <a:off x="2142452" y="2591343"/>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0" y="2946"/>
                  <a:pt x="2746" y="2781"/>
                  <a:pt x="2746" y="2579"/>
                </a:cubicBezTo>
                <a:lnTo>
                  <a:pt x="2746" y="0"/>
                </a:lnTo>
                <a:cubicBezTo>
                  <a:pt x="2392" y="289"/>
                  <a:pt x="1908" y="468"/>
                  <a:pt x="1373" y="468"/>
                </a:cubicBezTo>
                <a:cubicBezTo>
                  <a:pt x="838" y="468"/>
                  <a:pt x="354" y="289"/>
                  <a:pt x="0" y="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7" name="Freeform: Shape 313">
            <a:extLst>
              <a:ext uri="{FF2B5EF4-FFF2-40B4-BE49-F238E27FC236}">
                <a16:creationId xmlns:a16="http://schemas.microsoft.com/office/drawing/2014/main" id="{B6F096EA-7C80-3645-89D4-CADFC97E61E3}"/>
              </a:ext>
            </a:extLst>
          </p:cNvPr>
          <p:cNvSpPr/>
          <p:nvPr/>
        </p:nvSpPr>
        <p:spPr>
          <a:xfrm>
            <a:off x="214245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2" y="1456"/>
                  <a:pt x="2746" y="1167"/>
                </a:cubicBezTo>
                <a:lnTo>
                  <a:pt x="2746" y="367"/>
                </a:lnTo>
                <a:cubicBezTo>
                  <a:pt x="2746" y="165"/>
                  <a:pt x="2580"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6" name="TextBox 5">
            <a:extLst>
              <a:ext uri="{FF2B5EF4-FFF2-40B4-BE49-F238E27FC236}">
                <a16:creationId xmlns:a16="http://schemas.microsoft.com/office/drawing/2014/main" id="{D4CFD653-961F-7044-AE94-4E4584B97582}"/>
              </a:ext>
            </a:extLst>
          </p:cNvPr>
          <p:cNvSpPr txBox="1"/>
          <p:nvPr/>
        </p:nvSpPr>
        <p:spPr>
          <a:xfrm>
            <a:off x="2242638" y="2101890"/>
            <a:ext cx="1514143" cy="523220"/>
          </a:xfrm>
          <a:prstGeom prst="rect">
            <a:avLst/>
          </a:prstGeom>
          <a:noFill/>
        </p:spPr>
        <p:txBody>
          <a:bodyPr wrap="square" rtlCol="0" anchor="ctr">
            <a:spAutoFit/>
          </a:bodyPr>
          <a:lstStyle/>
          <a:p>
            <a:pPr algn="ctr"/>
            <a:r>
              <a:rPr lang="en-US" sz="1400" b="1" spc="-15" dirty="0">
                <a:solidFill>
                  <a:srgbClr val="EF4A23"/>
                </a:solidFill>
                <a:latin typeface="Poppins" panose="00000500000000000000" pitchFamily="2" charset="0"/>
                <a:cs typeface="Poppins" panose="00000500000000000000" pitchFamily="2" charset="0"/>
              </a:rPr>
              <a:t>HEALTH BEHAVIORS</a:t>
            </a:r>
          </a:p>
        </p:txBody>
      </p:sp>
      <p:sp>
        <p:nvSpPr>
          <p:cNvPr id="7" name="TextBox 6">
            <a:extLst>
              <a:ext uri="{FF2B5EF4-FFF2-40B4-BE49-F238E27FC236}">
                <a16:creationId xmlns:a16="http://schemas.microsoft.com/office/drawing/2014/main" id="{40B96F1C-2EDA-C544-9270-6A6B4B18EFA9}"/>
              </a:ext>
            </a:extLst>
          </p:cNvPr>
          <p:cNvSpPr txBox="1"/>
          <p:nvPr/>
        </p:nvSpPr>
        <p:spPr>
          <a:xfrm>
            <a:off x="2242637" y="3141694"/>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Alcohol &amp; drug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Tobacco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Diet &amp; exercise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Sexual activity</a:t>
            </a:r>
          </a:p>
        </p:txBody>
      </p:sp>
      <p:sp>
        <p:nvSpPr>
          <p:cNvPr id="19" name="Freeform: Shape 71">
            <a:extLst>
              <a:ext uri="{FF2B5EF4-FFF2-40B4-BE49-F238E27FC236}">
                <a16:creationId xmlns:a16="http://schemas.microsoft.com/office/drawing/2014/main" id="{D8BA5B6F-E620-B144-81CA-E4D592955E49}"/>
              </a:ext>
            </a:extLst>
          </p:cNvPr>
          <p:cNvSpPr/>
          <p:nvPr/>
        </p:nvSpPr>
        <p:spPr>
          <a:xfrm>
            <a:off x="4822148" y="5496174"/>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3" y="726"/>
                  <a:pt x="363" y="726"/>
                </a:cubicBezTo>
                <a:cubicBezTo>
                  <a:pt x="162" y="726"/>
                  <a:pt x="0" y="564"/>
                  <a:pt x="0" y="363"/>
                </a:cubicBezTo>
                <a:cubicBezTo>
                  <a:pt x="0" y="163"/>
                  <a:pt x="162" y="0"/>
                  <a:pt x="363" y="0"/>
                </a:cubicBezTo>
                <a:cubicBezTo>
                  <a:pt x="563"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72">
            <a:extLst>
              <a:ext uri="{FF2B5EF4-FFF2-40B4-BE49-F238E27FC236}">
                <a16:creationId xmlns:a16="http://schemas.microsoft.com/office/drawing/2014/main" id="{CF82C204-9A81-4943-A368-A2BC6660954B}"/>
              </a:ext>
            </a:extLst>
          </p:cNvPr>
          <p:cNvSpPr/>
          <p:nvPr/>
        </p:nvSpPr>
        <p:spPr>
          <a:xfrm>
            <a:off x="4905022" y="5579048"/>
            <a:ext cx="286010" cy="286010"/>
          </a:xfrm>
          <a:custGeom>
            <a:avLst/>
            <a:gdLst/>
            <a:ahLst/>
            <a:cxnLst>
              <a:cxn ang="3cd4">
                <a:pos x="hc" y="t"/>
              </a:cxn>
              <a:cxn ang="cd2">
                <a:pos x="l" y="vc"/>
              </a:cxn>
              <a:cxn ang="cd4">
                <a:pos x="hc" y="b"/>
              </a:cxn>
              <a:cxn ang="0">
                <a:pos x="r" y="vc"/>
              </a:cxn>
            </a:cxnLst>
            <a:rect l="l" t="t" r="r" b="b"/>
            <a:pathLst>
              <a:path w="460" h="460">
                <a:moveTo>
                  <a:pt x="460" y="230"/>
                </a:moveTo>
                <a:cubicBezTo>
                  <a:pt x="460" y="357"/>
                  <a:pt x="357" y="460"/>
                  <a:pt x="230" y="460"/>
                </a:cubicBezTo>
                <a:cubicBezTo>
                  <a:pt x="103" y="460"/>
                  <a:pt x="0" y="357"/>
                  <a:pt x="0" y="230"/>
                </a:cubicBezTo>
                <a:cubicBezTo>
                  <a:pt x="0" y="103"/>
                  <a:pt x="103" y="0"/>
                  <a:pt x="230" y="0"/>
                </a:cubicBezTo>
                <a:cubicBezTo>
                  <a:pt x="357" y="0"/>
                  <a:pt x="460" y="103"/>
                  <a:pt x="460" y="23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3" name="Freeform: Shape 85">
            <a:extLst>
              <a:ext uri="{FF2B5EF4-FFF2-40B4-BE49-F238E27FC236}">
                <a16:creationId xmlns:a16="http://schemas.microsoft.com/office/drawing/2014/main" id="{80BA54EC-6818-D245-85BA-8FA3F7EC2F14}"/>
              </a:ext>
            </a:extLst>
          </p:cNvPr>
          <p:cNvSpPr/>
          <p:nvPr/>
        </p:nvSpPr>
        <p:spPr>
          <a:xfrm>
            <a:off x="4192802" y="3469339"/>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3" y="469"/>
                </a:cubicBezTo>
                <a:cubicBezTo>
                  <a:pt x="838" y="469"/>
                  <a:pt x="354" y="290"/>
                  <a:pt x="0" y="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8" name="Freeform: Shape 314">
            <a:extLst>
              <a:ext uri="{FF2B5EF4-FFF2-40B4-BE49-F238E27FC236}">
                <a16:creationId xmlns:a16="http://schemas.microsoft.com/office/drawing/2014/main" id="{910DC1F6-91D0-7444-B853-08D92DB811A2}"/>
              </a:ext>
            </a:extLst>
          </p:cNvPr>
          <p:cNvSpPr/>
          <p:nvPr/>
        </p:nvSpPr>
        <p:spPr>
          <a:xfrm>
            <a:off x="4192802" y="274278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3"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8" name="TextBox 7">
            <a:extLst>
              <a:ext uri="{FF2B5EF4-FFF2-40B4-BE49-F238E27FC236}">
                <a16:creationId xmlns:a16="http://schemas.microsoft.com/office/drawing/2014/main" id="{497FAD1C-C77A-B043-A2F9-5881CE0039AF}"/>
              </a:ext>
            </a:extLst>
          </p:cNvPr>
          <p:cNvSpPr txBox="1"/>
          <p:nvPr/>
        </p:nvSpPr>
        <p:spPr>
          <a:xfrm>
            <a:off x="4292881" y="3085766"/>
            <a:ext cx="1514143" cy="307777"/>
          </a:xfrm>
          <a:prstGeom prst="rect">
            <a:avLst/>
          </a:prstGeom>
          <a:noFill/>
        </p:spPr>
        <p:txBody>
          <a:bodyPr wrap="square" rtlCol="0" anchor="ctr">
            <a:spAutoFit/>
          </a:bodyPr>
          <a:lstStyle/>
          <a:p>
            <a:pPr algn="ctr"/>
            <a:r>
              <a:rPr lang="en-US" sz="1400" b="1" spc="-15" dirty="0">
                <a:solidFill>
                  <a:srgbClr val="25CCD8"/>
                </a:solidFill>
                <a:latin typeface="Poppins" panose="00000500000000000000" pitchFamily="2" charset="0"/>
                <a:cs typeface="Poppins" panose="00000500000000000000" pitchFamily="2" charset="0"/>
              </a:rPr>
              <a:t>HEALTH CARE</a:t>
            </a:r>
          </a:p>
        </p:txBody>
      </p:sp>
      <p:sp>
        <p:nvSpPr>
          <p:cNvPr id="9" name="TextBox 8">
            <a:extLst>
              <a:ext uri="{FF2B5EF4-FFF2-40B4-BE49-F238E27FC236}">
                <a16:creationId xmlns:a16="http://schemas.microsoft.com/office/drawing/2014/main" id="{77C56F01-7257-A64B-AEDC-76E1251DC703}"/>
              </a:ext>
            </a:extLst>
          </p:cNvPr>
          <p:cNvSpPr txBox="1"/>
          <p:nvPr/>
        </p:nvSpPr>
        <p:spPr>
          <a:xfrm>
            <a:off x="4292880" y="4166367"/>
            <a:ext cx="1514144" cy="763029"/>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Access to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Quality of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Facility utilization</a:t>
            </a:r>
          </a:p>
        </p:txBody>
      </p:sp>
      <p:sp>
        <p:nvSpPr>
          <p:cNvPr id="21" name="Freeform: Shape 73">
            <a:extLst>
              <a:ext uri="{FF2B5EF4-FFF2-40B4-BE49-F238E27FC236}">
                <a16:creationId xmlns:a16="http://schemas.microsoft.com/office/drawing/2014/main" id="{04AC99CD-21C4-4544-BEE6-51459E9CC5F9}"/>
              </a:ext>
            </a:extLst>
          </p:cNvPr>
          <p:cNvSpPr/>
          <p:nvPr/>
        </p:nvSpPr>
        <p:spPr>
          <a:xfrm>
            <a:off x="6870006" y="5498823"/>
            <a:ext cx="451758" cy="451758"/>
          </a:xfrm>
          <a:custGeom>
            <a:avLst/>
            <a:gdLst/>
            <a:ahLst/>
            <a:cxnLst>
              <a:cxn ang="3cd4">
                <a:pos x="hc" y="t"/>
              </a:cxn>
              <a:cxn ang="cd2">
                <a:pos x="l" y="vc"/>
              </a:cxn>
              <a:cxn ang="cd4">
                <a:pos x="hc" y="b"/>
              </a:cxn>
              <a:cxn ang="0">
                <a:pos x="r" y="vc"/>
              </a:cxn>
            </a:cxnLst>
            <a:rect l="l" t="t" r="r" b="b"/>
            <a:pathLst>
              <a:path w="726" h="726">
                <a:moveTo>
                  <a:pt x="726" y="362"/>
                </a:moveTo>
                <a:cubicBezTo>
                  <a:pt x="726" y="563"/>
                  <a:pt x="564" y="726"/>
                  <a:pt x="363" y="726"/>
                </a:cubicBezTo>
                <a:cubicBezTo>
                  <a:pt x="163" y="726"/>
                  <a:pt x="0" y="563"/>
                  <a:pt x="0" y="362"/>
                </a:cubicBezTo>
                <a:cubicBezTo>
                  <a:pt x="0" y="162"/>
                  <a:pt x="163" y="0"/>
                  <a:pt x="363" y="0"/>
                </a:cubicBezTo>
                <a:cubicBezTo>
                  <a:pt x="564" y="0"/>
                  <a:pt x="726" y="162"/>
                  <a:pt x="726" y="362"/>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74">
            <a:extLst>
              <a:ext uri="{FF2B5EF4-FFF2-40B4-BE49-F238E27FC236}">
                <a16:creationId xmlns:a16="http://schemas.microsoft.com/office/drawing/2014/main" id="{D333053A-A651-634A-9D66-DD0D3017D61D}"/>
              </a:ext>
            </a:extLst>
          </p:cNvPr>
          <p:cNvSpPr/>
          <p:nvPr/>
        </p:nvSpPr>
        <p:spPr>
          <a:xfrm>
            <a:off x="6952880" y="5581695"/>
            <a:ext cx="286010" cy="286010"/>
          </a:xfrm>
          <a:custGeom>
            <a:avLst/>
            <a:gdLst/>
            <a:ahLst/>
            <a:cxnLst>
              <a:cxn ang="3cd4">
                <a:pos x="hc" y="t"/>
              </a:cxn>
              <a:cxn ang="cd2">
                <a:pos x="l" y="vc"/>
              </a:cxn>
              <a:cxn ang="cd4">
                <a:pos x="hc" y="b"/>
              </a:cxn>
              <a:cxn ang="0">
                <a:pos x="r" y="vc"/>
              </a:cxn>
            </a:cxnLst>
            <a:rect l="l" t="t" r="r" b="b"/>
            <a:pathLst>
              <a:path w="460" h="460">
                <a:moveTo>
                  <a:pt x="460" y="229"/>
                </a:moveTo>
                <a:cubicBezTo>
                  <a:pt x="460" y="357"/>
                  <a:pt x="357" y="460"/>
                  <a:pt x="230" y="460"/>
                </a:cubicBezTo>
                <a:cubicBezTo>
                  <a:pt x="103" y="460"/>
                  <a:pt x="0" y="357"/>
                  <a:pt x="0" y="229"/>
                </a:cubicBezTo>
                <a:cubicBezTo>
                  <a:pt x="0" y="103"/>
                  <a:pt x="103" y="0"/>
                  <a:pt x="230" y="0"/>
                </a:cubicBezTo>
                <a:cubicBezTo>
                  <a:pt x="357" y="0"/>
                  <a:pt x="460" y="103"/>
                  <a:pt x="460" y="229"/>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6" name="Freeform: Shape 88">
            <a:extLst>
              <a:ext uri="{FF2B5EF4-FFF2-40B4-BE49-F238E27FC236}">
                <a16:creationId xmlns:a16="http://schemas.microsoft.com/office/drawing/2014/main" id="{10EDAFFF-9D4C-DF48-835A-0DB8376215BA}"/>
              </a:ext>
            </a:extLst>
          </p:cNvPr>
          <p:cNvSpPr/>
          <p:nvPr/>
        </p:nvSpPr>
        <p:spPr>
          <a:xfrm>
            <a:off x="6243152" y="346996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2" y="290"/>
                  <a:pt x="1908" y="468"/>
                  <a:pt x="1373" y="468"/>
                </a:cubicBezTo>
                <a:cubicBezTo>
                  <a:pt x="838" y="468"/>
                  <a:pt x="353" y="290"/>
                  <a:pt x="0" y="0"/>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1" name="Freeform: Shape 317">
            <a:extLst>
              <a:ext uri="{FF2B5EF4-FFF2-40B4-BE49-F238E27FC236}">
                <a16:creationId xmlns:a16="http://schemas.microsoft.com/office/drawing/2014/main" id="{FD95335B-EC4F-7549-8D43-25D9FCDB0E53}"/>
              </a:ext>
            </a:extLst>
          </p:cNvPr>
          <p:cNvSpPr/>
          <p:nvPr/>
        </p:nvSpPr>
        <p:spPr>
          <a:xfrm>
            <a:off x="6243152" y="2744033"/>
            <a:ext cx="1710450" cy="1017546"/>
          </a:xfrm>
          <a:custGeom>
            <a:avLst/>
            <a:gdLst/>
            <a:ahLst/>
            <a:cxnLst>
              <a:cxn ang="3cd4">
                <a:pos x="hc" y="t"/>
              </a:cxn>
              <a:cxn ang="cd2">
                <a:pos x="l" y="vc"/>
              </a:cxn>
              <a:cxn ang="cd4">
                <a:pos x="hc" y="b"/>
              </a:cxn>
              <a:cxn ang="0">
                <a:pos x="r" y="vc"/>
              </a:cxn>
            </a:cxnLst>
            <a:rect l="l" t="t" r="r" b="b"/>
            <a:pathLst>
              <a:path w="2746" h="1634">
                <a:moveTo>
                  <a:pt x="2379" y="0"/>
                </a:moveTo>
                <a:lnTo>
                  <a:pt x="367" y="0"/>
                </a:lnTo>
                <a:cubicBezTo>
                  <a:pt x="165" y="0"/>
                  <a:pt x="0" y="165"/>
                  <a:pt x="0" y="367"/>
                </a:cubicBezTo>
                <a:lnTo>
                  <a:pt x="0" y="1166"/>
                </a:lnTo>
                <a:cubicBezTo>
                  <a:pt x="353" y="1456"/>
                  <a:pt x="838" y="1634"/>
                  <a:pt x="1373" y="1634"/>
                </a:cubicBezTo>
                <a:cubicBezTo>
                  <a:pt x="1908" y="1634"/>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0" name="TextBox 9">
            <a:extLst>
              <a:ext uri="{FF2B5EF4-FFF2-40B4-BE49-F238E27FC236}">
                <a16:creationId xmlns:a16="http://schemas.microsoft.com/office/drawing/2014/main" id="{279CC07F-A640-9D44-96BF-05D4E3C81B05}"/>
              </a:ext>
            </a:extLst>
          </p:cNvPr>
          <p:cNvSpPr txBox="1"/>
          <p:nvPr/>
        </p:nvSpPr>
        <p:spPr>
          <a:xfrm>
            <a:off x="6345971" y="2981539"/>
            <a:ext cx="1514143" cy="523220"/>
          </a:xfrm>
          <a:prstGeom prst="rect">
            <a:avLst/>
          </a:prstGeom>
          <a:noFill/>
        </p:spPr>
        <p:txBody>
          <a:bodyPr wrap="square" rtlCol="0" anchor="ctr">
            <a:spAutoFit/>
          </a:bodyPr>
          <a:lstStyle/>
          <a:p>
            <a:pPr algn="ctr"/>
            <a:r>
              <a:rPr lang="en-US" sz="1400" b="1" spc="-15" dirty="0">
                <a:solidFill>
                  <a:srgbClr val="0C2340"/>
                </a:solidFill>
                <a:latin typeface="Poppins" panose="00000500000000000000" pitchFamily="2" charset="0"/>
                <a:cs typeface="Poppins" panose="00000500000000000000" pitchFamily="2" charset="0"/>
              </a:rPr>
              <a:t>DEMO-GRAPHICS</a:t>
            </a:r>
          </a:p>
        </p:txBody>
      </p:sp>
      <p:sp>
        <p:nvSpPr>
          <p:cNvPr id="11" name="TextBox 10">
            <a:extLst>
              <a:ext uri="{FF2B5EF4-FFF2-40B4-BE49-F238E27FC236}">
                <a16:creationId xmlns:a16="http://schemas.microsoft.com/office/drawing/2014/main" id="{BA64155E-37FA-C64F-A104-408B364F159B}"/>
              </a:ext>
            </a:extLst>
          </p:cNvPr>
          <p:cNvSpPr txBox="1"/>
          <p:nvPr/>
        </p:nvSpPr>
        <p:spPr>
          <a:xfrm>
            <a:off x="6345971" y="3848557"/>
            <a:ext cx="1514144" cy="1455527"/>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Population 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 &amp; gender</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Race, &amp; ethnicity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Household  structure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Language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Migration status</a:t>
            </a:r>
          </a:p>
        </p:txBody>
      </p:sp>
      <p:sp>
        <p:nvSpPr>
          <p:cNvPr id="23" name="Freeform: Shape 75">
            <a:extLst>
              <a:ext uri="{FF2B5EF4-FFF2-40B4-BE49-F238E27FC236}">
                <a16:creationId xmlns:a16="http://schemas.microsoft.com/office/drawing/2014/main" id="{0DC6E180-C98C-E541-B6EB-D8BB34D172C2}"/>
              </a:ext>
            </a:extLst>
          </p:cNvPr>
          <p:cNvSpPr/>
          <p:nvPr/>
        </p:nvSpPr>
        <p:spPr>
          <a:xfrm>
            <a:off x="8921602" y="5230588"/>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4" y="726"/>
                  <a:pt x="363" y="726"/>
                </a:cubicBezTo>
                <a:cubicBezTo>
                  <a:pt x="163" y="726"/>
                  <a:pt x="0" y="564"/>
                  <a:pt x="0" y="363"/>
                </a:cubicBezTo>
                <a:cubicBezTo>
                  <a:pt x="0" y="163"/>
                  <a:pt x="163" y="0"/>
                  <a:pt x="363" y="0"/>
                </a:cubicBezTo>
                <a:cubicBezTo>
                  <a:pt x="564"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76">
            <a:extLst>
              <a:ext uri="{FF2B5EF4-FFF2-40B4-BE49-F238E27FC236}">
                <a16:creationId xmlns:a16="http://schemas.microsoft.com/office/drawing/2014/main" id="{C49BC2A7-754B-2C4C-B942-7909E439BF69}"/>
              </a:ext>
            </a:extLst>
          </p:cNvPr>
          <p:cNvSpPr/>
          <p:nvPr/>
        </p:nvSpPr>
        <p:spPr>
          <a:xfrm>
            <a:off x="9005099" y="5313462"/>
            <a:ext cx="285387" cy="286010"/>
          </a:xfrm>
          <a:custGeom>
            <a:avLst/>
            <a:gdLst/>
            <a:ahLst/>
            <a:cxnLst>
              <a:cxn ang="3cd4">
                <a:pos x="hc" y="t"/>
              </a:cxn>
              <a:cxn ang="cd2">
                <a:pos x="l" y="vc"/>
              </a:cxn>
              <a:cxn ang="cd4">
                <a:pos x="hc" y="b"/>
              </a:cxn>
              <a:cxn ang="0">
                <a:pos x="r" y="vc"/>
              </a:cxn>
            </a:cxnLst>
            <a:rect l="l" t="t" r="r" b="b"/>
            <a:pathLst>
              <a:path w="459" h="460">
                <a:moveTo>
                  <a:pt x="459" y="230"/>
                </a:moveTo>
                <a:cubicBezTo>
                  <a:pt x="459" y="357"/>
                  <a:pt x="357" y="460"/>
                  <a:pt x="229" y="460"/>
                </a:cubicBezTo>
                <a:cubicBezTo>
                  <a:pt x="102" y="460"/>
                  <a:pt x="0" y="357"/>
                  <a:pt x="0" y="230"/>
                </a:cubicBezTo>
                <a:cubicBezTo>
                  <a:pt x="0" y="103"/>
                  <a:pt x="102" y="0"/>
                  <a:pt x="229" y="0"/>
                </a:cubicBezTo>
                <a:cubicBezTo>
                  <a:pt x="357" y="0"/>
                  <a:pt x="459" y="103"/>
                  <a:pt x="459" y="23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82">
            <a:extLst>
              <a:ext uri="{FF2B5EF4-FFF2-40B4-BE49-F238E27FC236}">
                <a16:creationId xmlns:a16="http://schemas.microsoft.com/office/drawing/2014/main" id="{F77114EF-3C53-2243-8429-4A3949BC74B1}"/>
              </a:ext>
            </a:extLst>
          </p:cNvPr>
          <p:cNvSpPr/>
          <p:nvPr/>
        </p:nvSpPr>
        <p:spPr>
          <a:xfrm>
            <a:off x="9138446" y="4271614"/>
            <a:ext cx="18694" cy="1186411"/>
          </a:xfrm>
          <a:custGeom>
            <a:avLst/>
            <a:gdLst/>
            <a:ahLst/>
            <a:cxnLst>
              <a:cxn ang="3cd4">
                <a:pos x="hc" y="t"/>
              </a:cxn>
              <a:cxn ang="cd2">
                <a:pos x="l" y="vc"/>
              </a:cxn>
              <a:cxn ang="cd4">
                <a:pos x="hc" y="b"/>
              </a:cxn>
              <a:cxn ang="0">
                <a:pos x="r" y="vc"/>
              </a:cxn>
            </a:cxnLst>
            <a:rect l="l" t="t" r="r" b="b"/>
            <a:pathLst>
              <a:path w="31" h="1905">
                <a:moveTo>
                  <a:pt x="31" y="1890"/>
                </a:moveTo>
                <a:lnTo>
                  <a:pt x="31" y="1840"/>
                </a:lnTo>
                <a:lnTo>
                  <a:pt x="31" y="1703"/>
                </a:lnTo>
                <a:lnTo>
                  <a:pt x="31" y="1502"/>
                </a:lnTo>
                <a:lnTo>
                  <a:pt x="31" y="1255"/>
                </a:lnTo>
                <a:lnTo>
                  <a:pt x="31" y="985"/>
                </a:lnTo>
                <a:lnTo>
                  <a:pt x="31" y="714"/>
                </a:lnTo>
                <a:lnTo>
                  <a:pt x="31" y="460"/>
                </a:lnTo>
                <a:lnTo>
                  <a:pt x="31" y="245"/>
                </a:lnTo>
                <a:lnTo>
                  <a:pt x="31" y="90"/>
                </a:lnTo>
                <a:cubicBezTo>
                  <a:pt x="31" y="66"/>
                  <a:pt x="31" y="42"/>
                  <a:pt x="31" y="18"/>
                </a:cubicBezTo>
                <a:cubicBezTo>
                  <a:pt x="31" y="17"/>
                  <a:pt x="31" y="15"/>
                  <a:pt x="31" y="15"/>
                </a:cubicBezTo>
                <a:cubicBezTo>
                  <a:pt x="31"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0" y="1863"/>
                  <a:pt x="0" y="1887"/>
                </a:cubicBezTo>
                <a:cubicBezTo>
                  <a:pt x="0" y="1888"/>
                  <a:pt x="0" y="1889"/>
                  <a:pt x="0" y="1890"/>
                </a:cubicBezTo>
                <a:cubicBezTo>
                  <a:pt x="0" y="1910"/>
                  <a:pt x="31" y="1910"/>
                  <a:pt x="31" y="189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87">
            <a:extLst>
              <a:ext uri="{FF2B5EF4-FFF2-40B4-BE49-F238E27FC236}">
                <a16:creationId xmlns:a16="http://schemas.microsoft.com/office/drawing/2014/main" id="{5EDFA0F5-CB6C-E942-8633-C1FBD0598F47}"/>
              </a:ext>
            </a:extLst>
          </p:cNvPr>
          <p:cNvSpPr/>
          <p:nvPr/>
        </p:nvSpPr>
        <p:spPr>
          <a:xfrm>
            <a:off x="8293502" y="2590720"/>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4" y="469"/>
                </a:cubicBezTo>
                <a:cubicBezTo>
                  <a:pt x="838" y="469"/>
                  <a:pt x="354" y="290"/>
                  <a:pt x="0" y="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316">
            <a:extLst>
              <a:ext uri="{FF2B5EF4-FFF2-40B4-BE49-F238E27FC236}">
                <a16:creationId xmlns:a16="http://schemas.microsoft.com/office/drawing/2014/main" id="{DB34B05C-F5C3-6447-8F1C-52C571A78E6D}"/>
              </a:ext>
            </a:extLst>
          </p:cNvPr>
          <p:cNvSpPr/>
          <p:nvPr/>
        </p:nvSpPr>
        <p:spPr>
          <a:xfrm>
            <a:off x="829350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4"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2" name="TextBox 11">
            <a:extLst>
              <a:ext uri="{FF2B5EF4-FFF2-40B4-BE49-F238E27FC236}">
                <a16:creationId xmlns:a16="http://schemas.microsoft.com/office/drawing/2014/main" id="{9DF647A3-9C89-D945-9EDC-CF174DC595F7}"/>
              </a:ext>
            </a:extLst>
          </p:cNvPr>
          <p:cNvSpPr txBox="1"/>
          <p:nvPr/>
        </p:nvSpPr>
        <p:spPr>
          <a:xfrm>
            <a:off x="8392477" y="2099425"/>
            <a:ext cx="1514143" cy="523220"/>
          </a:xfrm>
          <a:prstGeom prst="rect">
            <a:avLst/>
          </a:prstGeom>
          <a:noFill/>
        </p:spPr>
        <p:txBody>
          <a:bodyPr wrap="square" rtlCol="0" anchor="ctr">
            <a:spAutoFit/>
          </a:bodyPr>
          <a:lstStyle/>
          <a:p>
            <a:pPr algn="ctr"/>
            <a:r>
              <a:rPr lang="en-US" sz="1400" b="1" spc="-15" dirty="0">
                <a:solidFill>
                  <a:schemeClr val="accent4"/>
                </a:solidFill>
                <a:latin typeface="Poppins" panose="00000500000000000000" pitchFamily="2" charset="0"/>
                <a:cs typeface="Poppins" panose="00000500000000000000" pitchFamily="2" charset="0"/>
              </a:rPr>
              <a:t>SOCIO-ECONOMIC</a:t>
            </a:r>
          </a:p>
        </p:txBody>
      </p:sp>
      <p:sp>
        <p:nvSpPr>
          <p:cNvPr id="13" name="TextBox 12">
            <a:extLst>
              <a:ext uri="{FF2B5EF4-FFF2-40B4-BE49-F238E27FC236}">
                <a16:creationId xmlns:a16="http://schemas.microsoft.com/office/drawing/2014/main" id="{318FAA48-1CB2-F74F-8140-271DAA4D2EA7}"/>
              </a:ext>
            </a:extLst>
          </p:cNvPr>
          <p:cNvSpPr txBox="1"/>
          <p:nvPr/>
        </p:nvSpPr>
        <p:spPr>
          <a:xfrm>
            <a:off x="8392477" y="306171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Income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Education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Employment &amp; occupation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Public assistance</a:t>
            </a:r>
          </a:p>
        </p:txBody>
      </p:sp>
      <p:sp>
        <p:nvSpPr>
          <p:cNvPr id="25" name="Freeform: Shape 77">
            <a:extLst>
              <a:ext uri="{FF2B5EF4-FFF2-40B4-BE49-F238E27FC236}">
                <a16:creationId xmlns:a16="http://schemas.microsoft.com/office/drawing/2014/main" id="{6E4988A8-1556-EB4C-BC17-9DC2A791048A}"/>
              </a:ext>
            </a:extLst>
          </p:cNvPr>
          <p:cNvSpPr/>
          <p:nvPr/>
        </p:nvSpPr>
        <p:spPr>
          <a:xfrm>
            <a:off x="10976315"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78">
            <a:extLst>
              <a:ext uri="{FF2B5EF4-FFF2-40B4-BE49-F238E27FC236}">
                <a16:creationId xmlns:a16="http://schemas.microsoft.com/office/drawing/2014/main" id="{CA2167FB-096A-8D41-A649-AC1D831A6C86}"/>
              </a:ext>
            </a:extLst>
          </p:cNvPr>
          <p:cNvSpPr/>
          <p:nvPr/>
        </p:nvSpPr>
        <p:spPr>
          <a:xfrm>
            <a:off x="11059189"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86">
            <a:extLst>
              <a:ext uri="{FF2B5EF4-FFF2-40B4-BE49-F238E27FC236}">
                <a16:creationId xmlns:a16="http://schemas.microsoft.com/office/drawing/2014/main" id="{8A4A5A1F-1E1E-0246-9F04-0C246694F311}"/>
              </a:ext>
            </a:extLst>
          </p:cNvPr>
          <p:cNvSpPr/>
          <p:nvPr/>
        </p:nvSpPr>
        <p:spPr>
          <a:xfrm>
            <a:off x="10343853"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315">
            <a:extLst>
              <a:ext uri="{FF2B5EF4-FFF2-40B4-BE49-F238E27FC236}">
                <a16:creationId xmlns:a16="http://schemas.microsoft.com/office/drawing/2014/main" id="{66D90682-62F6-5640-85E6-F31C32B3FDE7}"/>
              </a:ext>
            </a:extLst>
          </p:cNvPr>
          <p:cNvSpPr/>
          <p:nvPr/>
        </p:nvSpPr>
        <p:spPr>
          <a:xfrm>
            <a:off x="10343853"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4" name="TextBox 13">
            <a:extLst>
              <a:ext uri="{FF2B5EF4-FFF2-40B4-BE49-F238E27FC236}">
                <a16:creationId xmlns:a16="http://schemas.microsoft.com/office/drawing/2014/main" id="{EC98AB1C-2913-A04F-8DE1-06617F466E7D}"/>
              </a:ext>
            </a:extLst>
          </p:cNvPr>
          <p:cNvSpPr txBox="1"/>
          <p:nvPr/>
        </p:nvSpPr>
        <p:spPr>
          <a:xfrm>
            <a:off x="10442721" y="1498929"/>
            <a:ext cx="1514143" cy="523220"/>
          </a:xfrm>
          <a:prstGeom prst="rect">
            <a:avLst/>
          </a:prstGeom>
          <a:noFill/>
        </p:spPr>
        <p:txBody>
          <a:bodyPr wrap="square" rtlCol="0" anchor="ctr">
            <a:spAutoFit/>
          </a:bodyPr>
          <a:lstStyle/>
          <a:p>
            <a:pPr algn="ctr"/>
            <a:r>
              <a:rPr lang="en-US" sz="14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5" name="TextBox 14">
            <a:extLst>
              <a:ext uri="{FF2B5EF4-FFF2-40B4-BE49-F238E27FC236}">
                <a16:creationId xmlns:a16="http://schemas.microsoft.com/office/drawing/2014/main" id="{50AB85B2-C150-6A48-8193-247A3E66B7E5}"/>
              </a:ext>
            </a:extLst>
          </p:cNvPr>
          <p:cNvSpPr txBox="1"/>
          <p:nvPr/>
        </p:nvSpPr>
        <p:spPr>
          <a:xfrm>
            <a:off x="10442721" y="242822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Community safety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Housing</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Transportation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Pollution exposure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Environmental risk</a:t>
            </a:r>
          </a:p>
        </p:txBody>
      </p:sp>
      <p:sp>
        <p:nvSpPr>
          <p:cNvPr id="43" name="Freeform: Shape 77">
            <a:extLst>
              <a:ext uri="{FF2B5EF4-FFF2-40B4-BE49-F238E27FC236}">
                <a16:creationId xmlns:a16="http://schemas.microsoft.com/office/drawing/2014/main" id="{A2F1C72A-2940-C279-05F5-A012556C13DE}"/>
              </a:ext>
            </a:extLst>
          </p:cNvPr>
          <p:cNvSpPr/>
          <p:nvPr/>
        </p:nvSpPr>
        <p:spPr>
          <a:xfrm>
            <a:off x="724564"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78">
            <a:extLst>
              <a:ext uri="{FF2B5EF4-FFF2-40B4-BE49-F238E27FC236}">
                <a16:creationId xmlns:a16="http://schemas.microsoft.com/office/drawing/2014/main" id="{63786E78-4CAC-D727-7791-A1D34AA0882A}"/>
              </a:ext>
            </a:extLst>
          </p:cNvPr>
          <p:cNvSpPr/>
          <p:nvPr/>
        </p:nvSpPr>
        <p:spPr>
          <a:xfrm>
            <a:off x="807438"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rgbClr val="009BA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6" name="Freeform: Shape 86">
            <a:extLst>
              <a:ext uri="{FF2B5EF4-FFF2-40B4-BE49-F238E27FC236}">
                <a16:creationId xmlns:a16="http://schemas.microsoft.com/office/drawing/2014/main" id="{3FBEAD7E-BA62-C862-FFA3-5BFBC3EB2EB4}"/>
              </a:ext>
            </a:extLst>
          </p:cNvPr>
          <p:cNvSpPr/>
          <p:nvPr/>
        </p:nvSpPr>
        <p:spPr>
          <a:xfrm>
            <a:off x="92102"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47" name="Freeform: Shape 315">
            <a:extLst>
              <a:ext uri="{FF2B5EF4-FFF2-40B4-BE49-F238E27FC236}">
                <a16:creationId xmlns:a16="http://schemas.microsoft.com/office/drawing/2014/main" id="{EA6FF10F-EB43-93A2-15ED-0ADEA0F3CE8C}"/>
              </a:ext>
            </a:extLst>
          </p:cNvPr>
          <p:cNvSpPr/>
          <p:nvPr/>
        </p:nvSpPr>
        <p:spPr>
          <a:xfrm>
            <a:off x="92102"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8" name="TextBox 47">
            <a:extLst>
              <a:ext uri="{FF2B5EF4-FFF2-40B4-BE49-F238E27FC236}">
                <a16:creationId xmlns:a16="http://schemas.microsoft.com/office/drawing/2014/main" id="{E711BE61-F839-A9C6-20F2-AD1580E77C9F}"/>
              </a:ext>
            </a:extLst>
          </p:cNvPr>
          <p:cNvSpPr txBox="1"/>
          <p:nvPr/>
        </p:nvSpPr>
        <p:spPr>
          <a:xfrm>
            <a:off x="190970" y="1498929"/>
            <a:ext cx="1514143" cy="523220"/>
          </a:xfrm>
          <a:prstGeom prst="rect">
            <a:avLst/>
          </a:prstGeom>
          <a:noFill/>
        </p:spPr>
        <p:txBody>
          <a:bodyPr wrap="square" rtlCol="0" anchor="ctr">
            <a:spAutoFit/>
          </a:bodyPr>
          <a:lstStyle/>
          <a:p>
            <a:pPr algn="ctr"/>
            <a:r>
              <a:rPr lang="en-US" sz="1400" b="1" spc="-15" dirty="0">
                <a:solidFill>
                  <a:srgbClr val="009BA6"/>
                </a:solidFill>
                <a:latin typeface="Poppins" panose="00000500000000000000" pitchFamily="2" charset="0"/>
                <a:cs typeface="Poppins" panose="00000500000000000000" pitchFamily="2" charset="0"/>
              </a:rPr>
              <a:t>HEALTH OUTCOMES</a:t>
            </a:r>
          </a:p>
        </p:txBody>
      </p:sp>
      <p:sp>
        <p:nvSpPr>
          <p:cNvPr id="49" name="TextBox 48">
            <a:extLst>
              <a:ext uri="{FF2B5EF4-FFF2-40B4-BE49-F238E27FC236}">
                <a16:creationId xmlns:a16="http://schemas.microsoft.com/office/drawing/2014/main" id="{16D07365-8156-558B-3F32-3E3D1EC70003}"/>
              </a:ext>
            </a:extLst>
          </p:cNvPr>
          <p:cNvSpPr txBox="1"/>
          <p:nvPr/>
        </p:nvSpPr>
        <p:spPr>
          <a:xfrm>
            <a:off x="190970" y="2552917"/>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Chronic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Infectious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Injury and violence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Maternal  &amp; child</a:t>
            </a:r>
          </a:p>
        </p:txBody>
      </p:sp>
      <p:sp>
        <p:nvSpPr>
          <p:cNvPr id="57" name="TextBox 56">
            <a:extLst>
              <a:ext uri="{FF2B5EF4-FFF2-40B4-BE49-F238E27FC236}">
                <a16:creationId xmlns:a16="http://schemas.microsoft.com/office/drawing/2014/main" id="{4B69619B-A679-B99C-5255-C07F5D99A829}"/>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SUB-CATEGORIES</a:t>
            </a:r>
          </a:p>
        </p:txBody>
      </p:sp>
      <p:sp>
        <p:nvSpPr>
          <p:cNvPr id="58" name="TextBox 57">
            <a:extLst>
              <a:ext uri="{FF2B5EF4-FFF2-40B4-BE49-F238E27FC236}">
                <a16:creationId xmlns:a16="http://schemas.microsoft.com/office/drawing/2014/main" id="{4AF9AC09-8877-16E8-25A2-F3E067DC69EE}"/>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six primary categories are further broken down into several subcategories.</a:t>
            </a:r>
          </a:p>
        </p:txBody>
      </p:sp>
    </p:spTree>
    <p:extLst>
      <p:ext uri="{BB962C8B-B14F-4D97-AF65-F5344CB8AC3E}">
        <p14:creationId xmlns:p14="http://schemas.microsoft.com/office/powerpoint/2010/main" val="169650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1">
            <a:extLst>
              <a:ext uri="{FF2B5EF4-FFF2-40B4-BE49-F238E27FC236}">
                <a16:creationId xmlns:a16="http://schemas.microsoft.com/office/drawing/2014/main" id="{E9C48C5F-A1D3-AF4D-9C98-556523F6FEF2}"/>
              </a:ext>
            </a:extLst>
          </p:cNvPr>
          <p:cNvSpPr>
            <a:spLocks noChangeArrowheads="1"/>
          </p:cNvSpPr>
          <p:nvPr/>
        </p:nvSpPr>
        <p:spPr bwMode="auto">
          <a:xfrm>
            <a:off x="1201879"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5"/>
          </a:p>
        </p:txBody>
      </p:sp>
      <p:sp>
        <p:nvSpPr>
          <p:cNvPr id="32" name="Subtitle 2">
            <a:extLst>
              <a:ext uri="{FF2B5EF4-FFF2-40B4-BE49-F238E27FC236}">
                <a16:creationId xmlns:a16="http://schemas.microsoft.com/office/drawing/2014/main" id="{E2F8D954-7C0A-5247-90EB-FA6B0B7AED52}"/>
              </a:ext>
            </a:extLst>
          </p:cNvPr>
          <p:cNvSpPr txBox="1">
            <a:spLocks/>
          </p:cNvSpPr>
          <p:nvPr/>
        </p:nvSpPr>
        <p:spPr>
          <a:xfrm>
            <a:off x="743393"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Select indicators from CCDPH’s latest Community Health Status Assessment; Social Vulnerability; Communicable disease prevalence; Opioid deaths</a:t>
            </a:r>
          </a:p>
        </p:txBody>
      </p:sp>
      <p:sp>
        <p:nvSpPr>
          <p:cNvPr id="33" name="TextBox 32">
            <a:extLst>
              <a:ext uri="{FF2B5EF4-FFF2-40B4-BE49-F238E27FC236}">
                <a16:creationId xmlns:a16="http://schemas.microsoft.com/office/drawing/2014/main" id="{302A63B9-AEDD-A449-8D5A-09941B96C442}"/>
              </a:ext>
            </a:extLst>
          </p:cNvPr>
          <p:cNvSpPr txBox="1"/>
          <p:nvPr/>
        </p:nvSpPr>
        <p:spPr>
          <a:xfrm>
            <a:off x="1027080" y="3284229"/>
            <a:ext cx="1428597"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ONE</a:t>
            </a:r>
            <a:br>
              <a:rPr lang="en-US" sz="1600" b="1" dirty="0">
                <a:latin typeface="Poppins" pitchFamily="2" charset="77"/>
                <a:ea typeface="League Spartan" charset="0"/>
                <a:cs typeface="Poppins" pitchFamily="2" charset="77"/>
              </a:rPr>
            </a:br>
            <a:r>
              <a:rPr lang="en-US" sz="1600" b="1" dirty="0">
                <a:solidFill>
                  <a:schemeClr val="tx2"/>
                </a:solidFill>
                <a:latin typeface="Poppins"/>
                <a:ea typeface="League Spartan" charset="0"/>
                <a:cs typeface="Poppins"/>
              </a:rPr>
              <a:t>(June 2022)</a:t>
            </a:r>
          </a:p>
        </p:txBody>
      </p:sp>
      <p:sp>
        <p:nvSpPr>
          <p:cNvPr id="44" name="TextBox 43">
            <a:extLst>
              <a:ext uri="{FF2B5EF4-FFF2-40B4-BE49-F238E27FC236}">
                <a16:creationId xmlns:a16="http://schemas.microsoft.com/office/drawing/2014/main" id="{756301EF-8DC9-5741-A083-2956C84511C9}"/>
              </a:ext>
            </a:extLst>
          </p:cNvPr>
          <p:cNvSpPr txBox="1"/>
          <p:nvPr/>
        </p:nvSpPr>
        <p:spPr>
          <a:xfrm>
            <a:off x="1451872" y="2232484"/>
            <a:ext cx="579006" cy="553998"/>
          </a:xfrm>
          <a:prstGeom prst="rect">
            <a:avLst/>
          </a:prstGeom>
          <a:noFill/>
        </p:spPr>
        <p:txBody>
          <a:bodyPr wrap="none" rtlCol="0" anchor="ctr">
            <a:spAutoFit/>
          </a:bodyPr>
          <a:lstStyle/>
          <a:p>
            <a:pPr algn="ctr"/>
            <a:r>
              <a:rPr lang="en-US" sz="3000" b="1">
                <a:solidFill>
                  <a:schemeClr val="accent1"/>
                </a:solidFill>
                <a:latin typeface="Poppins" pitchFamily="2" charset="77"/>
                <a:cs typeface="Poppins" pitchFamily="2" charset="77"/>
              </a:rPr>
              <a:t>01</a:t>
            </a:r>
          </a:p>
        </p:txBody>
      </p:sp>
      <p:grpSp>
        <p:nvGrpSpPr>
          <p:cNvPr id="2" name="Group 1">
            <a:extLst>
              <a:ext uri="{FF2B5EF4-FFF2-40B4-BE49-F238E27FC236}">
                <a16:creationId xmlns:a16="http://schemas.microsoft.com/office/drawing/2014/main" id="{233F0338-1D9B-A9C3-9E78-E4679505E050}"/>
              </a:ext>
            </a:extLst>
          </p:cNvPr>
          <p:cNvGrpSpPr/>
          <p:nvPr/>
        </p:nvGrpSpPr>
        <p:grpSpPr>
          <a:xfrm>
            <a:off x="2275427" y="1969736"/>
            <a:ext cx="3367257" cy="3073232"/>
            <a:chOff x="2275427" y="1969736"/>
            <a:chExt cx="3367257" cy="3073232"/>
          </a:xfrm>
        </p:grpSpPr>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2925218"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241">
              <a:extLst>
                <a:ext uri="{FF2B5EF4-FFF2-40B4-BE49-F238E27FC236}">
                  <a16:creationId xmlns:a16="http://schemas.microsoft.com/office/drawing/2014/main" id="{76F76FE7-4629-D746-BE73-24DA0D86150D}"/>
                </a:ext>
              </a:extLst>
            </p:cNvPr>
            <p:cNvSpPr>
              <a:spLocks noChangeArrowheads="1"/>
            </p:cNvSpPr>
            <p:nvPr/>
          </p:nvSpPr>
          <p:spPr bwMode="auto">
            <a:xfrm>
              <a:off x="2275427" y="2497121"/>
              <a:ext cx="1828800" cy="32962"/>
            </a:xfrm>
            <a:custGeom>
              <a:avLst/>
              <a:gdLst>
                <a:gd name="T0" fmla="*/ 0 w 4384"/>
                <a:gd name="T1" fmla="*/ 50 h 51"/>
                <a:gd name="T2" fmla="*/ 4383 w 4384"/>
                <a:gd name="T3" fmla="*/ 50 h 51"/>
                <a:gd name="T4" fmla="*/ 4383 w 4384"/>
                <a:gd name="T5" fmla="*/ 0 h 51"/>
                <a:gd name="T6" fmla="*/ 0 w 4384"/>
                <a:gd name="T7" fmla="*/ 0 h 51"/>
                <a:gd name="T8" fmla="*/ 0 w 4384"/>
                <a:gd name="T9" fmla="*/ 50 h 51"/>
              </a:gdLst>
              <a:ahLst/>
              <a:cxnLst>
                <a:cxn ang="0">
                  <a:pos x="T0" y="T1"/>
                </a:cxn>
                <a:cxn ang="0">
                  <a:pos x="T2" y="T3"/>
                </a:cxn>
                <a:cxn ang="0">
                  <a:pos x="T4" y="T5"/>
                </a:cxn>
                <a:cxn ang="0">
                  <a:pos x="T6" y="T7"/>
                </a:cxn>
                <a:cxn ang="0">
                  <a:pos x="T8" y="T9"/>
                </a:cxn>
              </a:cxnLst>
              <a:rect l="0" t="0" r="r" b="b"/>
              <a:pathLst>
                <a:path w="4384" h="51">
                  <a:moveTo>
                    <a:pt x="0" y="50"/>
                  </a:moveTo>
                  <a:lnTo>
                    <a:pt x="4383" y="50"/>
                  </a:lnTo>
                  <a:lnTo>
                    <a:pt x="4383" y="0"/>
                  </a:lnTo>
                  <a:lnTo>
                    <a:pt x="0" y="0"/>
                  </a:lnTo>
                  <a:lnTo>
                    <a:pt x="0" y="50"/>
                  </a:lnTo>
                </a:path>
              </a:pathLst>
            </a:custGeom>
            <a:gradFill>
              <a:gsLst>
                <a:gs pos="0">
                  <a:schemeClr val="accent1"/>
                </a:gs>
                <a:gs pos="100000">
                  <a:srgbClr val="F58573"/>
                </a:gs>
              </a:gsLst>
              <a:lin ang="0" scaled="0"/>
            </a:gradFill>
            <a:ln>
              <a:noFill/>
            </a:ln>
            <a:effectLst/>
          </p:spPr>
          <p:txBody>
            <a:bodyPr wrap="none" anchor="ctr"/>
            <a:lstStyle/>
            <a:p>
              <a:endParaRPr lang="en-US" sz="3265"/>
            </a:p>
          </p:txBody>
        </p:sp>
        <p:sp>
          <p:nvSpPr>
            <p:cNvPr id="23" name="Freeform 228">
              <a:extLst>
                <a:ext uri="{FF2B5EF4-FFF2-40B4-BE49-F238E27FC236}">
                  <a16:creationId xmlns:a16="http://schemas.microsoft.com/office/drawing/2014/main" id="{3C9F0BE0-7B22-1847-9CD0-A55B047827F8}"/>
                </a:ext>
              </a:extLst>
            </p:cNvPr>
            <p:cNvSpPr>
              <a:spLocks noChangeArrowheads="1"/>
            </p:cNvSpPr>
            <p:nvPr/>
          </p:nvSpPr>
          <p:spPr bwMode="auto">
            <a:xfrm>
              <a:off x="4105207" y="1969736"/>
              <a:ext cx="1078992" cy="1079495"/>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chemeClr val="accent4"/>
            </a:solidFill>
            <a:ln>
              <a:noFill/>
            </a:ln>
            <a:effectLst/>
          </p:spPr>
          <p:txBody>
            <a:bodyPr wrap="none" anchor="ctr"/>
            <a:lstStyle/>
            <a:p>
              <a:endParaRPr lang="en-US" sz="3265"/>
            </a:p>
          </p:txBody>
        </p:sp>
        <p:sp>
          <p:nvSpPr>
            <p:cNvPr id="36" name="Subtitle 2">
              <a:extLst>
                <a:ext uri="{FF2B5EF4-FFF2-40B4-BE49-F238E27FC236}">
                  <a16:creationId xmlns:a16="http://schemas.microsoft.com/office/drawing/2014/main" id="{4E29795B-01E2-774D-9250-0153A50B6BA3}"/>
                </a:ext>
              </a:extLst>
            </p:cNvPr>
            <p:cNvSpPr txBox="1">
              <a:spLocks/>
            </p:cNvSpPr>
            <p:nvPr/>
          </p:nvSpPr>
          <p:spPr>
            <a:xfrm>
              <a:off x="3646722" y="3867582"/>
              <a:ext cx="1995962" cy="117538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2013 to 2020 birth and death rates; 2020 Youth Risk Behavioral Survey data; Environmental justice screening data</a:t>
              </a:r>
            </a:p>
          </p:txBody>
        </p:sp>
        <p:sp>
          <p:nvSpPr>
            <p:cNvPr id="37" name="TextBox 36">
              <a:extLst>
                <a:ext uri="{FF2B5EF4-FFF2-40B4-BE49-F238E27FC236}">
                  <a16:creationId xmlns:a16="http://schemas.microsoft.com/office/drawing/2014/main" id="{DAB00BC1-EDB8-F340-9936-ECAC5645B99B}"/>
                </a:ext>
              </a:extLst>
            </p:cNvPr>
            <p:cNvSpPr txBox="1"/>
            <p:nvPr/>
          </p:nvSpPr>
          <p:spPr>
            <a:xfrm>
              <a:off x="3809377" y="3284229"/>
              <a:ext cx="1670650"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TWO</a:t>
              </a:r>
            </a:p>
            <a:p>
              <a:pPr algn="ctr"/>
              <a:r>
                <a:rPr lang="en-US" sz="1600" b="1" dirty="0">
                  <a:solidFill>
                    <a:schemeClr val="tx2"/>
                  </a:solidFill>
                  <a:latin typeface="Poppins"/>
                  <a:ea typeface="League Spartan" charset="0"/>
                  <a:cs typeface="Poppins"/>
                </a:rPr>
                <a:t>(August 2022)</a:t>
              </a:r>
            </a:p>
          </p:txBody>
        </p:sp>
        <p:sp>
          <p:nvSpPr>
            <p:cNvPr id="45" name="TextBox 44">
              <a:extLst>
                <a:ext uri="{FF2B5EF4-FFF2-40B4-BE49-F238E27FC236}">
                  <a16:creationId xmlns:a16="http://schemas.microsoft.com/office/drawing/2014/main" id="{DDE5608F-7860-2C41-A1A2-589BB4141C1C}"/>
                </a:ext>
              </a:extLst>
            </p:cNvPr>
            <p:cNvSpPr txBox="1"/>
            <p:nvPr/>
          </p:nvSpPr>
          <p:spPr>
            <a:xfrm>
              <a:off x="4317531" y="2232484"/>
              <a:ext cx="654346" cy="553998"/>
            </a:xfrm>
            <a:prstGeom prst="rect">
              <a:avLst/>
            </a:prstGeom>
            <a:noFill/>
          </p:spPr>
          <p:txBody>
            <a:bodyPr wrap="none" rtlCol="0" anchor="ctr">
              <a:spAutoFit/>
            </a:bodyPr>
            <a:lstStyle>
              <a:defPPr>
                <a:defRPr lang="en-US"/>
              </a:defPPr>
              <a:lvl1pPr algn="ctr">
                <a:defRPr sz="3000" b="1">
                  <a:solidFill>
                    <a:schemeClr val="accent4"/>
                  </a:solidFill>
                  <a:latin typeface="Poppins" pitchFamily="2" charset="77"/>
                  <a:cs typeface="Poppins" pitchFamily="2" charset="77"/>
                </a:defRPr>
              </a:lvl1pPr>
            </a:lstStyle>
            <a:p>
              <a:r>
                <a:rPr lang="en-US"/>
                <a:t>02</a:t>
              </a:r>
            </a:p>
          </p:txBody>
        </p:sp>
      </p:grpSp>
      <p:grpSp>
        <p:nvGrpSpPr>
          <p:cNvPr id="4" name="Group 3">
            <a:extLst>
              <a:ext uri="{FF2B5EF4-FFF2-40B4-BE49-F238E27FC236}">
                <a16:creationId xmlns:a16="http://schemas.microsoft.com/office/drawing/2014/main" id="{6ACC7483-67C6-330D-220B-5BDB5B958CEC}"/>
              </a:ext>
            </a:extLst>
          </p:cNvPr>
          <p:cNvGrpSpPr/>
          <p:nvPr/>
        </p:nvGrpSpPr>
        <p:grpSpPr>
          <a:xfrm>
            <a:off x="5183231" y="1969736"/>
            <a:ext cx="3362782" cy="2611568"/>
            <a:chOff x="5183231" y="1969736"/>
            <a:chExt cx="3362782" cy="2611568"/>
          </a:xfrm>
        </p:grpSpPr>
        <p:sp>
          <p:nvSpPr>
            <p:cNvPr id="24" name="Freeform 235">
              <a:extLst>
                <a:ext uri="{FF2B5EF4-FFF2-40B4-BE49-F238E27FC236}">
                  <a16:creationId xmlns:a16="http://schemas.microsoft.com/office/drawing/2014/main" id="{27DDC8FE-2786-E94B-B072-98E92449A12A}"/>
                </a:ext>
              </a:extLst>
            </p:cNvPr>
            <p:cNvSpPr>
              <a:spLocks noChangeArrowheads="1"/>
            </p:cNvSpPr>
            <p:nvPr/>
          </p:nvSpPr>
          <p:spPr bwMode="auto">
            <a:xfrm>
              <a:off x="7008536"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3"/>
            </a:solidFill>
            <a:ln>
              <a:noFill/>
            </a:ln>
            <a:effectLst/>
          </p:spPr>
          <p:txBody>
            <a:bodyPr wrap="none" anchor="ctr"/>
            <a:lstStyle/>
            <a:p>
              <a:endParaRPr lang="en-US" sz="3265"/>
            </a:p>
          </p:txBody>
        </p:sp>
        <p:grpSp>
          <p:nvGrpSpPr>
            <p:cNvPr id="3" name="Group 2">
              <a:extLst>
                <a:ext uri="{FF2B5EF4-FFF2-40B4-BE49-F238E27FC236}">
                  <a16:creationId xmlns:a16="http://schemas.microsoft.com/office/drawing/2014/main" id="{39FBF3F9-16ED-EFC3-B7A4-683B1C88BD9B}"/>
                </a:ext>
              </a:extLst>
            </p:cNvPr>
            <p:cNvGrpSpPr/>
            <p:nvPr/>
          </p:nvGrpSpPr>
          <p:grpSpPr>
            <a:xfrm>
              <a:off x="5183231" y="2232484"/>
              <a:ext cx="3362782" cy="2348820"/>
              <a:chOff x="5183231" y="2232484"/>
              <a:chExt cx="3362782" cy="2348820"/>
            </a:xfrm>
          </p:grpSpPr>
          <p:sp>
            <p:nvSpPr>
              <p:cNvPr id="8" name="Freeform 242">
                <a:extLst>
                  <a:ext uri="{FF2B5EF4-FFF2-40B4-BE49-F238E27FC236}">
                    <a16:creationId xmlns:a16="http://schemas.microsoft.com/office/drawing/2014/main" id="{DED7E158-29E8-CE41-8B3C-82965AAC2373}"/>
                  </a:ext>
                </a:extLst>
              </p:cNvPr>
              <p:cNvSpPr>
                <a:spLocks noChangeArrowheads="1"/>
              </p:cNvSpPr>
              <p:nvPr/>
            </p:nvSpPr>
            <p:spPr bwMode="auto">
              <a:xfrm>
                <a:off x="5183231"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rgbClr val="F58573"/>
                  </a:gs>
                  <a:gs pos="100000">
                    <a:schemeClr val="accent3"/>
                  </a:gs>
                </a:gsLst>
                <a:lin ang="0" scaled="0"/>
              </a:gradFill>
              <a:ln>
                <a:noFill/>
              </a:ln>
              <a:effectLst/>
            </p:spPr>
            <p:txBody>
              <a:bodyPr wrap="none" anchor="ctr"/>
              <a:lstStyle/>
              <a:p>
                <a:endParaRPr lang="en-US" sz="3265"/>
              </a:p>
            </p:txBody>
          </p:sp>
          <p:sp>
            <p:nvSpPr>
              <p:cNvPr id="30" name="Freeform 10">
                <a:extLst>
                  <a:ext uri="{FF2B5EF4-FFF2-40B4-BE49-F238E27FC236}">
                    <a16:creationId xmlns:a16="http://schemas.microsoft.com/office/drawing/2014/main" id="{1CD3E640-F7D8-184D-9FBB-C46A83BE1A88}"/>
                  </a:ext>
                </a:extLst>
              </p:cNvPr>
              <p:cNvSpPr>
                <a:spLocks noChangeArrowheads="1"/>
              </p:cNvSpPr>
              <p:nvPr/>
            </p:nvSpPr>
            <p:spPr bwMode="auto">
              <a:xfrm>
                <a:off x="5828180"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9" name="Subtitle 2">
                <a:extLst>
                  <a:ext uri="{FF2B5EF4-FFF2-40B4-BE49-F238E27FC236}">
                    <a16:creationId xmlns:a16="http://schemas.microsoft.com/office/drawing/2014/main" id="{36ED2F0D-9E3F-9C4D-AA90-5525FA2E1EF9}"/>
                  </a:ext>
                </a:extLst>
              </p:cNvPr>
              <p:cNvSpPr txBox="1">
                <a:spLocks/>
              </p:cNvSpPr>
              <p:nvPr/>
            </p:nvSpPr>
            <p:spPr>
              <a:xfrm>
                <a:off x="6550051"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2018 to 2020 hospitalization inpatient and outpatient data</a:t>
                </a:r>
              </a:p>
            </p:txBody>
          </p:sp>
          <p:sp>
            <p:nvSpPr>
              <p:cNvPr id="40" name="TextBox 39">
                <a:extLst>
                  <a:ext uri="{FF2B5EF4-FFF2-40B4-BE49-F238E27FC236}">
                    <a16:creationId xmlns:a16="http://schemas.microsoft.com/office/drawing/2014/main" id="{6AB2E198-0875-4249-BF2F-7AFF6031C357}"/>
                  </a:ext>
                </a:extLst>
              </p:cNvPr>
              <p:cNvSpPr txBox="1"/>
              <p:nvPr/>
            </p:nvSpPr>
            <p:spPr>
              <a:xfrm>
                <a:off x="6667023" y="3284229"/>
                <a:ext cx="1762021"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THREE</a:t>
                </a:r>
              </a:p>
              <a:p>
                <a:pPr algn="ctr"/>
                <a:r>
                  <a:rPr lang="en-US" sz="1600" b="1" dirty="0">
                    <a:solidFill>
                      <a:schemeClr val="tx2"/>
                    </a:solidFill>
                    <a:latin typeface="Poppins"/>
                    <a:ea typeface="League Spartan" charset="0"/>
                    <a:cs typeface="Poppins"/>
                  </a:rPr>
                  <a:t>(October 2022)</a:t>
                </a:r>
              </a:p>
            </p:txBody>
          </p:sp>
          <p:sp>
            <p:nvSpPr>
              <p:cNvPr id="46" name="TextBox 45">
                <a:extLst>
                  <a:ext uri="{FF2B5EF4-FFF2-40B4-BE49-F238E27FC236}">
                    <a16:creationId xmlns:a16="http://schemas.microsoft.com/office/drawing/2014/main" id="{65E5520B-1954-6B40-B1F8-A6C02DDCDBE3}"/>
                  </a:ext>
                </a:extLst>
              </p:cNvPr>
              <p:cNvSpPr txBox="1"/>
              <p:nvPr/>
            </p:nvSpPr>
            <p:spPr>
              <a:xfrm>
                <a:off x="7214448" y="2232484"/>
                <a:ext cx="667170" cy="553998"/>
              </a:xfrm>
              <a:prstGeom prst="rect">
                <a:avLst/>
              </a:prstGeom>
              <a:noFill/>
            </p:spPr>
            <p:txBody>
              <a:bodyPr wrap="none" rtlCol="0" anchor="ctr">
                <a:spAutoFit/>
              </a:bodyPr>
              <a:lstStyle/>
              <a:p>
                <a:pPr algn="ctr"/>
                <a:r>
                  <a:rPr lang="en-US" sz="3000" b="1">
                    <a:solidFill>
                      <a:schemeClr val="accent3"/>
                    </a:solidFill>
                    <a:latin typeface="Poppins" pitchFamily="2" charset="77"/>
                    <a:cs typeface="Poppins" pitchFamily="2" charset="77"/>
                  </a:rPr>
                  <a:t>03</a:t>
                </a:r>
              </a:p>
            </p:txBody>
          </p:sp>
        </p:grpSp>
      </p:grpSp>
      <p:grpSp>
        <p:nvGrpSpPr>
          <p:cNvPr id="5" name="Group 4">
            <a:extLst>
              <a:ext uri="{FF2B5EF4-FFF2-40B4-BE49-F238E27FC236}">
                <a16:creationId xmlns:a16="http://schemas.microsoft.com/office/drawing/2014/main" id="{605A8AB5-71C4-21C6-73EE-ADC4A190CB1F}"/>
              </a:ext>
            </a:extLst>
          </p:cNvPr>
          <p:cNvGrpSpPr/>
          <p:nvPr/>
        </p:nvGrpSpPr>
        <p:grpSpPr>
          <a:xfrm>
            <a:off x="8083064" y="1969736"/>
            <a:ext cx="3366278" cy="2842400"/>
            <a:chOff x="8083064" y="1969736"/>
            <a:chExt cx="3366278" cy="2842400"/>
          </a:xfrm>
        </p:grpSpPr>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a:off x="8731877"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242">
              <a:extLst>
                <a:ext uri="{FF2B5EF4-FFF2-40B4-BE49-F238E27FC236}">
                  <a16:creationId xmlns:a16="http://schemas.microsoft.com/office/drawing/2014/main" id="{B4E48D49-7713-A447-9B37-1A6F4AC468D8}"/>
                </a:ext>
              </a:extLst>
            </p:cNvPr>
            <p:cNvSpPr>
              <a:spLocks noChangeArrowheads="1"/>
            </p:cNvSpPr>
            <p:nvPr/>
          </p:nvSpPr>
          <p:spPr bwMode="auto">
            <a:xfrm>
              <a:off x="8083064"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chemeClr val="accent3"/>
                </a:gs>
                <a:gs pos="100000">
                  <a:srgbClr val="EF4A23"/>
                </a:gs>
              </a:gsLst>
              <a:lin ang="0" scaled="0"/>
            </a:gradFill>
            <a:ln>
              <a:noFill/>
            </a:ln>
            <a:effectLst/>
          </p:spPr>
          <p:txBody>
            <a:bodyPr wrap="none" anchor="ctr"/>
            <a:lstStyle/>
            <a:p>
              <a:endParaRPr lang="en-US" sz="3265"/>
            </a:p>
          </p:txBody>
        </p:sp>
        <p:sp>
          <p:nvSpPr>
            <p:cNvPr id="28" name="Freeform 235">
              <a:extLst>
                <a:ext uri="{FF2B5EF4-FFF2-40B4-BE49-F238E27FC236}">
                  <a16:creationId xmlns:a16="http://schemas.microsoft.com/office/drawing/2014/main" id="{F27C32CF-EF99-B541-AA42-F88C0D93ED41}"/>
                </a:ext>
              </a:extLst>
            </p:cNvPr>
            <p:cNvSpPr>
              <a:spLocks noChangeArrowheads="1"/>
            </p:cNvSpPr>
            <p:nvPr/>
          </p:nvSpPr>
          <p:spPr bwMode="auto">
            <a:xfrm>
              <a:off x="9911865"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EF4A23"/>
            </a:solidFill>
            <a:ln>
              <a:noFill/>
            </a:ln>
            <a:effectLst/>
          </p:spPr>
          <p:txBody>
            <a:bodyPr wrap="none" anchor="ctr"/>
            <a:lstStyle/>
            <a:p>
              <a:endParaRPr lang="en-US" sz="3265">
                <a:solidFill>
                  <a:srgbClr val="EF4A23"/>
                </a:solidFill>
              </a:endParaRPr>
            </a:p>
          </p:txBody>
        </p:sp>
        <p:sp>
          <p:nvSpPr>
            <p:cNvPr id="42" name="Subtitle 2">
              <a:extLst>
                <a:ext uri="{FF2B5EF4-FFF2-40B4-BE49-F238E27FC236}">
                  <a16:creationId xmlns:a16="http://schemas.microsoft.com/office/drawing/2014/main" id="{87627FBE-48B4-DB49-B7DC-8705E41D7DE4}"/>
                </a:ext>
              </a:extLst>
            </p:cNvPr>
            <p:cNvSpPr txBox="1">
              <a:spLocks/>
            </p:cNvSpPr>
            <p:nvPr/>
          </p:nvSpPr>
          <p:spPr>
            <a:xfrm>
              <a:off x="9453380" y="3867582"/>
              <a:ext cx="1995962"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2022 Suburban Cook County Health Survey data; 2022 Youth Risk Behavioral Survey data</a:t>
              </a:r>
            </a:p>
          </p:txBody>
        </p:sp>
        <p:sp>
          <p:nvSpPr>
            <p:cNvPr id="43" name="TextBox 42">
              <a:extLst>
                <a:ext uri="{FF2B5EF4-FFF2-40B4-BE49-F238E27FC236}">
                  <a16:creationId xmlns:a16="http://schemas.microsoft.com/office/drawing/2014/main" id="{6FA8A77B-F856-D742-B30A-640188F5BF7B}"/>
                </a:ext>
              </a:extLst>
            </p:cNvPr>
            <p:cNvSpPr txBox="1"/>
            <p:nvPr/>
          </p:nvSpPr>
          <p:spPr>
            <a:xfrm>
              <a:off x="9728247" y="3284229"/>
              <a:ext cx="1446229"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FOUR</a:t>
              </a:r>
            </a:p>
            <a:p>
              <a:pPr algn="ctr"/>
              <a:r>
                <a:rPr lang="en-US" sz="1600" b="1">
                  <a:solidFill>
                    <a:schemeClr val="tx2"/>
                  </a:solidFill>
                  <a:latin typeface="Poppins" pitchFamily="2" charset="77"/>
                  <a:ea typeface="League Spartan" charset="0"/>
                  <a:cs typeface="Poppins" pitchFamily="2" charset="77"/>
                </a:rPr>
                <a:t>(April 2023)</a:t>
              </a:r>
            </a:p>
          </p:txBody>
        </p:sp>
        <p:sp>
          <p:nvSpPr>
            <p:cNvPr id="47" name="TextBox 46">
              <a:extLst>
                <a:ext uri="{FF2B5EF4-FFF2-40B4-BE49-F238E27FC236}">
                  <a16:creationId xmlns:a16="http://schemas.microsoft.com/office/drawing/2014/main" id="{59F449F0-9A81-4A4A-B657-BC94419570DF}"/>
                </a:ext>
              </a:extLst>
            </p:cNvPr>
            <p:cNvSpPr txBox="1"/>
            <p:nvPr/>
          </p:nvSpPr>
          <p:spPr>
            <a:xfrm>
              <a:off x="10104150" y="2232484"/>
              <a:ext cx="694422" cy="553998"/>
            </a:xfrm>
            <a:prstGeom prst="rect">
              <a:avLst/>
            </a:prstGeom>
            <a:noFill/>
          </p:spPr>
          <p:txBody>
            <a:bodyPr wrap="none" rtlCol="0" anchor="ctr">
              <a:spAutoFit/>
            </a:bodyPr>
            <a:lstStyle/>
            <a:p>
              <a:pPr algn="ctr"/>
              <a:r>
                <a:rPr lang="en-US" sz="3000" b="1">
                  <a:solidFill>
                    <a:srgbClr val="EF4A23"/>
                  </a:solidFill>
                  <a:latin typeface="Poppins" pitchFamily="2" charset="77"/>
                  <a:cs typeface="Poppins" pitchFamily="2" charset="77"/>
                </a:rPr>
                <a:t>04</a:t>
              </a:r>
            </a:p>
          </p:txBody>
        </p:sp>
      </p:grpSp>
      <p:sp>
        <p:nvSpPr>
          <p:cNvPr id="26" name="TextBox 25">
            <a:extLst>
              <a:ext uri="{FF2B5EF4-FFF2-40B4-BE49-F238E27FC236}">
                <a16:creationId xmlns:a16="http://schemas.microsoft.com/office/drawing/2014/main" id="{63D7A63E-3928-298B-B873-71553ADAA88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FIRST YEAR DATA RELEASE TIMELINE</a:t>
            </a:r>
          </a:p>
        </p:txBody>
      </p:sp>
      <p:sp>
        <p:nvSpPr>
          <p:cNvPr id="29" name="TextBox 28">
            <a:extLst>
              <a:ext uri="{FF2B5EF4-FFF2-40B4-BE49-F238E27FC236}">
                <a16:creationId xmlns:a16="http://schemas.microsoft.com/office/drawing/2014/main" id="{1E2DC598-B535-ACCD-F784-3B458ACD1693}"/>
              </a:ext>
            </a:extLst>
          </p:cNvPr>
          <p:cNvSpPr txBox="1"/>
          <p:nvPr/>
        </p:nvSpPr>
        <p:spPr>
          <a:xfrm>
            <a:off x="762000" y="918735"/>
            <a:ext cx="10668000" cy="886781"/>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atlas will be continually updated with the latest public health information for suburban Cook County.</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The rollout of the data over the first year will proceed in four phases. With each phase, the Epi Unit will reach out to other CCDPH units, the county and community-based contacts for data requests and feedback.</a:t>
            </a:r>
          </a:p>
        </p:txBody>
      </p:sp>
    </p:spTree>
    <p:extLst>
      <p:ext uri="{BB962C8B-B14F-4D97-AF65-F5344CB8AC3E}">
        <p14:creationId xmlns:p14="http://schemas.microsoft.com/office/powerpoint/2010/main" val="341484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91EECF-DA44-61F8-2535-53235A014F1F}"/>
              </a:ext>
            </a:extLst>
          </p:cNvPr>
          <p:cNvPicPr>
            <a:picLocks noChangeAspect="1"/>
          </p:cNvPicPr>
          <p:nvPr/>
        </p:nvPicPr>
        <p:blipFill rotWithShape="1">
          <a:blip r:embed="rId3"/>
          <a:srcRect t="7970" r="1121" b="11417"/>
          <a:stretch/>
        </p:blipFill>
        <p:spPr>
          <a:xfrm>
            <a:off x="199696" y="197069"/>
            <a:ext cx="11792607" cy="6463862"/>
          </a:xfrm>
          <a:prstGeom prst="rect">
            <a:avLst/>
          </a:prstGeom>
        </p:spPr>
      </p:pic>
    </p:spTree>
    <p:extLst>
      <p:ext uri="{BB962C8B-B14F-4D97-AF65-F5344CB8AC3E}">
        <p14:creationId xmlns:p14="http://schemas.microsoft.com/office/powerpoint/2010/main" val="2999344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4CAC4-9654-B851-5136-CC6F665C889D}"/>
              </a:ext>
            </a:extLst>
          </p:cNvPr>
          <p:cNvPicPr>
            <a:picLocks noChangeAspect="1"/>
          </p:cNvPicPr>
          <p:nvPr/>
        </p:nvPicPr>
        <p:blipFill rotWithShape="1">
          <a:blip r:embed="rId3"/>
          <a:srcRect t="7969" r="1293" b="11418"/>
          <a:stretch/>
        </p:blipFill>
        <p:spPr>
          <a:xfrm>
            <a:off x="241738" y="220718"/>
            <a:ext cx="11792607" cy="6348248"/>
          </a:xfrm>
          <a:prstGeom prst="rect">
            <a:avLst/>
          </a:prstGeom>
        </p:spPr>
      </p:pic>
    </p:spTree>
    <p:extLst>
      <p:ext uri="{BB962C8B-B14F-4D97-AF65-F5344CB8AC3E}">
        <p14:creationId xmlns:p14="http://schemas.microsoft.com/office/powerpoint/2010/main" val="3235199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FA6608-9596-E526-90F5-CF2394045431}"/>
              </a:ext>
            </a:extLst>
          </p:cNvPr>
          <p:cNvPicPr>
            <a:picLocks noChangeAspect="1"/>
          </p:cNvPicPr>
          <p:nvPr/>
        </p:nvPicPr>
        <p:blipFill rotWithShape="1">
          <a:blip r:embed="rId2"/>
          <a:srcRect l="20862" t="15479" r="26465" b="15096"/>
          <a:stretch/>
        </p:blipFill>
        <p:spPr>
          <a:xfrm>
            <a:off x="543760" y="643466"/>
            <a:ext cx="9716511" cy="6025949"/>
          </a:xfrm>
          <a:prstGeom prst="rect">
            <a:avLst/>
          </a:prstGeom>
        </p:spPr>
      </p:pic>
      <p:sp>
        <p:nvSpPr>
          <p:cNvPr id="12" name="Rectangle 11">
            <a:extLst>
              <a:ext uri="{FF2B5EF4-FFF2-40B4-BE49-F238E27FC236}">
                <a16:creationId xmlns:a16="http://schemas.microsoft.com/office/drawing/2014/main" id="{4E112759-064A-76CB-C8DE-63A9F7FBF186}"/>
              </a:ext>
            </a:extLst>
          </p:cNvPr>
          <p:cNvSpPr/>
          <p:nvPr/>
        </p:nvSpPr>
        <p:spPr>
          <a:xfrm>
            <a:off x="0" y="0"/>
            <a:ext cx="12192000" cy="1548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52F1F0-54B0-C545-03E9-8158149CC11A}"/>
              </a:ext>
            </a:extLst>
          </p:cNvPr>
          <p:cNvSpPr/>
          <p:nvPr/>
        </p:nvSpPr>
        <p:spPr>
          <a:xfrm>
            <a:off x="0" y="921288"/>
            <a:ext cx="12192000" cy="9676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862FDD24-E074-2DEC-16B9-14CDDE657AA2}"/>
              </a:ext>
            </a:extLst>
          </p:cNvPr>
          <p:cNvSpPr txBox="1">
            <a:spLocks/>
          </p:cNvSpPr>
          <p:nvPr/>
        </p:nvSpPr>
        <p:spPr>
          <a:xfrm>
            <a:off x="405336" y="188585"/>
            <a:ext cx="11360800" cy="384468"/>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90000"/>
              </a:lnSpc>
              <a:spcBef>
                <a:spcPts val="0"/>
              </a:spcBef>
              <a:spcAft>
                <a:spcPts val="0"/>
              </a:spcAft>
              <a:buClr>
                <a:srgbClr val="000000"/>
              </a:buClr>
              <a:buSzPts val="1400"/>
              <a:buFont typeface="Arial"/>
              <a:buNone/>
              <a:tabLst/>
              <a:defRPr/>
            </a:pPr>
            <a:r>
              <a:rPr kumimoji="0" lang="en-US" sz="2667" b="1" i="0" u="none" strike="noStrike" kern="0" cap="none" spc="800" normalizeH="0" baseline="0" noProof="0" dirty="0">
                <a:ln>
                  <a:noFill/>
                </a:ln>
                <a:solidFill>
                  <a:schemeClr val="bg1"/>
                </a:solidFill>
                <a:effectLst/>
                <a:uLnTx/>
                <a:uFillTx/>
                <a:latin typeface="Abadi Extra Light"/>
                <a:cs typeface="Arial"/>
                <a:sym typeface="Arial"/>
              </a:rPr>
              <a:t>Stratifications</a:t>
            </a:r>
          </a:p>
        </p:txBody>
      </p:sp>
      <p:sp>
        <p:nvSpPr>
          <p:cNvPr id="17" name="Title 1">
            <a:extLst>
              <a:ext uri="{FF2B5EF4-FFF2-40B4-BE49-F238E27FC236}">
                <a16:creationId xmlns:a16="http://schemas.microsoft.com/office/drawing/2014/main" id="{511CF1FF-E8D6-2527-E129-E0F742FC2E72}"/>
              </a:ext>
            </a:extLst>
          </p:cNvPr>
          <p:cNvSpPr txBox="1">
            <a:spLocks/>
          </p:cNvSpPr>
          <p:nvPr/>
        </p:nvSpPr>
        <p:spPr>
          <a:xfrm>
            <a:off x="557736" y="1061118"/>
            <a:ext cx="11360800" cy="384468"/>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90000"/>
              </a:lnSpc>
              <a:spcBef>
                <a:spcPts val="0"/>
              </a:spcBef>
              <a:spcAft>
                <a:spcPts val="0"/>
              </a:spcAft>
              <a:buClr>
                <a:srgbClr val="000000"/>
              </a:buClr>
              <a:buSzPts val="1400"/>
              <a:buFont typeface="Arial"/>
              <a:buNone/>
              <a:tabLst/>
              <a:defRPr/>
            </a:pPr>
            <a:r>
              <a:rPr kumimoji="0" lang="en-US" sz="2667" b="1" i="0" u="none" strike="noStrike" kern="0" cap="none" spc="800" normalizeH="0" baseline="0" noProof="0" dirty="0">
                <a:ln>
                  <a:noFill/>
                </a:ln>
                <a:solidFill>
                  <a:schemeClr val="bg1"/>
                </a:solidFill>
                <a:effectLst/>
                <a:uLnTx/>
                <a:uFillTx/>
                <a:latin typeface="Abadi Extra Light"/>
                <a:cs typeface="Arial"/>
                <a:sym typeface="Arial"/>
              </a:rPr>
              <a:t>Diagnosed Diabetes By Sex</a:t>
            </a:r>
          </a:p>
        </p:txBody>
      </p:sp>
      <p:pic>
        <p:nvPicPr>
          <p:cNvPr id="18" name="Picture 17">
            <a:extLst>
              <a:ext uri="{FF2B5EF4-FFF2-40B4-BE49-F238E27FC236}">
                <a16:creationId xmlns:a16="http://schemas.microsoft.com/office/drawing/2014/main" id="{AEF1E55C-0A48-3FA6-A049-D6710C264E3C}"/>
              </a:ext>
            </a:extLst>
          </p:cNvPr>
          <p:cNvPicPr>
            <a:picLocks noChangeAspect="1"/>
          </p:cNvPicPr>
          <p:nvPr/>
        </p:nvPicPr>
        <p:blipFill rotWithShape="1">
          <a:blip r:embed="rId2"/>
          <a:srcRect l="57034" t="80874" r="36778" b="14699"/>
          <a:stretch/>
        </p:blipFill>
        <p:spPr>
          <a:xfrm>
            <a:off x="10203565" y="3078021"/>
            <a:ext cx="1988435" cy="800297"/>
          </a:xfrm>
          <a:prstGeom prst="rect">
            <a:avLst/>
          </a:prstGeom>
        </p:spPr>
      </p:pic>
      <p:pic>
        <p:nvPicPr>
          <p:cNvPr id="19" name="Picture 18">
            <a:extLst>
              <a:ext uri="{FF2B5EF4-FFF2-40B4-BE49-F238E27FC236}">
                <a16:creationId xmlns:a16="http://schemas.microsoft.com/office/drawing/2014/main" id="{39AC4A0B-98B6-ADB7-DE33-30E254085CEB}"/>
              </a:ext>
            </a:extLst>
          </p:cNvPr>
          <p:cNvPicPr>
            <a:picLocks noChangeAspect="1"/>
          </p:cNvPicPr>
          <p:nvPr/>
        </p:nvPicPr>
        <p:blipFill rotWithShape="1">
          <a:blip r:embed="rId2"/>
          <a:srcRect l="63435" t="80874" r="32182" b="14379"/>
          <a:stretch/>
        </p:blipFill>
        <p:spPr>
          <a:xfrm>
            <a:off x="10202764" y="3622693"/>
            <a:ext cx="1408387" cy="858104"/>
          </a:xfrm>
          <a:prstGeom prst="rect">
            <a:avLst/>
          </a:prstGeom>
        </p:spPr>
      </p:pic>
      <p:pic>
        <p:nvPicPr>
          <p:cNvPr id="21" name="Picture 20">
            <a:extLst>
              <a:ext uri="{FF2B5EF4-FFF2-40B4-BE49-F238E27FC236}">
                <a16:creationId xmlns:a16="http://schemas.microsoft.com/office/drawing/2014/main" id="{2CF78FE5-2601-0C8F-E994-B25D34F81E52}"/>
              </a:ext>
            </a:extLst>
          </p:cNvPr>
          <p:cNvPicPr>
            <a:picLocks noChangeAspect="1"/>
          </p:cNvPicPr>
          <p:nvPr/>
        </p:nvPicPr>
        <p:blipFill rotWithShape="1">
          <a:blip r:embed="rId2"/>
          <a:srcRect l="68194" t="80874" r="28142" b="14393"/>
          <a:stretch/>
        </p:blipFill>
        <p:spPr>
          <a:xfrm>
            <a:off x="10318378" y="4212741"/>
            <a:ext cx="1177158" cy="855476"/>
          </a:xfrm>
          <a:prstGeom prst="rect">
            <a:avLst/>
          </a:prstGeom>
        </p:spPr>
      </p:pic>
    </p:spTree>
    <p:extLst>
      <p:ext uri="{BB962C8B-B14F-4D97-AF65-F5344CB8AC3E}">
        <p14:creationId xmlns:p14="http://schemas.microsoft.com/office/powerpoint/2010/main" val="3300080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71B5B-327D-F7B7-A917-1DC8A2ED79A1}"/>
              </a:ext>
            </a:extLst>
          </p:cNvPr>
          <p:cNvPicPr>
            <a:picLocks noChangeAspect="1"/>
          </p:cNvPicPr>
          <p:nvPr/>
        </p:nvPicPr>
        <p:blipFill rotWithShape="1">
          <a:blip r:embed="rId2"/>
          <a:srcRect l="21035" t="7662" r="1379" b="11265"/>
          <a:stretch/>
        </p:blipFill>
        <p:spPr>
          <a:xfrm>
            <a:off x="0" y="0"/>
            <a:ext cx="12013324" cy="6758152"/>
          </a:xfrm>
          <a:prstGeom prst="rect">
            <a:avLst/>
          </a:prstGeom>
        </p:spPr>
      </p:pic>
      <p:sp>
        <p:nvSpPr>
          <p:cNvPr id="5" name="Rectangle 4">
            <a:extLst>
              <a:ext uri="{FF2B5EF4-FFF2-40B4-BE49-F238E27FC236}">
                <a16:creationId xmlns:a16="http://schemas.microsoft.com/office/drawing/2014/main" id="{27E8BD45-614D-769D-4730-5FDAB22C2412}"/>
              </a:ext>
            </a:extLst>
          </p:cNvPr>
          <p:cNvSpPr/>
          <p:nvPr/>
        </p:nvSpPr>
        <p:spPr>
          <a:xfrm>
            <a:off x="0" y="0"/>
            <a:ext cx="12192000" cy="1548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E202EF-BD98-5479-9D97-E80E390274A7}"/>
              </a:ext>
            </a:extLst>
          </p:cNvPr>
          <p:cNvSpPr/>
          <p:nvPr/>
        </p:nvSpPr>
        <p:spPr>
          <a:xfrm>
            <a:off x="0" y="921288"/>
            <a:ext cx="12192000" cy="9676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ED07FD16-7F3C-2C67-BC3F-F03B72FFFC82}"/>
              </a:ext>
            </a:extLst>
          </p:cNvPr>
          <p:cNvSpPr txBox="1">
            <a:spLocks/>
          </p:cNvSpPr>
          <p:nvPr/>
        </p:nvSpPr>
        <p:spPr>
          <a:xfrm>
            <a:off x="405336" y="188585"/>
            <a:ext cx="11360800" cy="384468"/>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90000"/>
              </a:lnSpc>
              <a:spcBef>
                <a:spcPts val="0"/>
              </a:spcBef>
              <a:spcAft>
                <a:spcPts val="0"/>
              </a:spcAft>
              <a:buClr>
                <a:srgbClr val="000000"/>
              </a:buClr>
              <a:buSzPts val="1400"/>
              <a:buFont typeface="Arial"/>
              <a:buNone/>
              <a:tabLst/>
              <a:defRPr/>
            </a:pPr>
            <a:r>
              <a:rPr kumimoji="0" lang="en-US" sz="2667" b="1" i="0" u="none" strike="noStrike" kern="0" cap="none" spc="800" normalizeH="0" baseline="0" noProof="0" dirty="0">
                <a:ln>
                  <a:noFill/>
                </a:ln>
                <a:solidFill>
                  <a:schemeClr val="bg1"/>
                </a:solidFill>
                <a:effectLst/>
                <a:uLnTx/>
                <a:uFillTx/>
                <a:latin typeface="Abadi Extra Light"/>
                <a:cs typeface="Arial"/>
                <a:sym typeface="Arial"/>
              </a:rPr>
              <a:t>Stratifications</a:t>
            </a:r>
          </a:p>
        </p:txBody>
      </p:sp>
      <p:sp>
        <p:nvSpPr>
          <p:cNvPr id="9" name="Title 1">
            <a:extLst>
              <a:ext uri="{FF2B5EF4-FFF2-40B4-BE49-F238E27FC236}">
                <a16:creationId xmlns:a16="http://schemas.microsoft.com/office/drawing/2014/main" id="{741884B4-F98D-8F25-5031-6553A1B377EE}"/>
              </a:ext>
            </a:extLst>
          </p:cNvPr>
          <p:cNvSpPr txBox="1">
            <a:spLocks/>
          </p:cNvSpPr>
          <p:nvPr/>
        </p:nvSpPr>
        <p:spPr>
          <a:xfrm>
            <a:off x="557736" y="1061118"/>
            <a:ext cx="11360800" cy="384468"/>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90000"/>
              </a:lnSpc>
              <a:spcBef>
                <a:spcPts val="0"/>
              </a:spcBef>
              <a:spcAft>
                <a:spcPts val="0"/>
              </a:spcAft>
              <a:buClr>
                <a:srgbClr val="000000"/>
              </a:buClr>
              <a:buSzPts val="1400"/>
              <a:buFont typeface="Arial"/>
              <a:buNone/>
              <a:tabLst/>
              <a:defRPr/>
            </a:pPr>
            <a:r>
              <a:rPr kumimoji="0" lang="en-US" sz="2667" b="1" i="0" u="none" strike="noStrike" kern="0" cap="none" spc="800" normalizeH="0" baseline="0" noProof="0" dirty="0">
                <a:ln>
                  <a:noFill/>
                </a:ln>
                <a:solidFill>
                  <a:schemeClr val="bg1"/>
                </a:solidFill>
                <a:effectLst/>
                <a:uLnTx/>
                <a:uFillTx/>
                <a:latin typeface="Abadi Extra Light"/>
                <a:cs typeface="Arial"/>
                <a:sym typeface="Arial"/>
              </a:rPr>
              <a:t>Diagnosed Diabetes by Municipality</a:t>
            </a:r>
          </a:p>
        </p:txBody>
      </p:sp>
      <p:cxnSp>
        <p:nvCxnSpPr>
          <p:cNvPr id="10" name="Connector: Curved 9">
            <a:extLst>
              <a:ext uri="{FF2B5EF4-FFF2-40B4-BE49-F238E27FC236}">
                <a16:creationId xmlns:a16="http://schemas.microsoft.com/office/drawing/2014/main" id="{DD9EDEDF-7870-5E0E-78A7-1A50503936A5}"/>
              </a:ext>
            </a:extLst>
          </p:cNvPr>
          <p:cNvCxnSpPr>
            <a:cxnSpLocks/>
          </p:cNvCxnSpPr>
          <p:nvPr/>
        </p:nvCxnSpPr>
        <p:spPr>
          <a:xfrm>
            <a:off x="10678510" y="2932386"/>
            <a:ext cx="620111" cy="496614"/>
          </a:xfrm>
          <a:prstGeom prst="curvedConnector3">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6D08559-FD26-5939-891F-18439B3D3C5F}"/>
              </a:ext>
            </a:extLst>
          </p:cNvPr>
          <p:cNvSpPr txBox="1"/>
          <p:nvPr/>
        </p:nvSpPr>
        <p:spPr>
          <a:xfrm>
            <a:off x="9536146" y="2613215"/>
            <a:ext cx="1142364" cy="646331"/>
          </a:xfrm>
          <a:prstGeom prst="rect">
            <a:avLst/>
          </a:prstGeom>
          <a:solidFill>
            <a:schemeClr val="bg2"/>
          </a:solidFill>
        </p:spPr>
        <p:txBody>
          <a:bodyPr wrap="none" rtlCol="0">
            <a:spAutoFit/>
          </a:bodyPr>
          <a:lstStyle/>
          <a:p>
            <a:r>
              <a:rPr lang="en-US" dirty="0"/>
              <a:t>Download</a:t>
            </a:r>
          </a:p>
          <a:p>
            <a:r>
              <a:rPr lang="en-US" dirty="0"/>
              <a:t>Button</a:t>
            </a:r>
          </a:p>
        </p:txBody>
      </p:sp>
      <p:sp>
        <p:nvSpPr>
          <p:cNvPr id="15" name="Oval 14">
            <a:extLst>
              <a:ext uri="{FF2B5EF4-FFF2-40B4-BE49-F238E27FC236}">
                <a16:creationId xmlns:a16="http://schemas.microsoft.com/office/drawing/2014/main" id="{F897D17F-2542-5360-BB22-212EA9209FFF}"/>
              </a:ext>
            </a:extLst>
          </p:cNvPr>
          <p:cNvSpPr/>
          <p:nvPr/>
        </p:nvSpPr>
        <p:spPr>
          <a:xfrm>
            <a:off x="6495393" y="1873507"/>
            <a:ext cx="1142364" cy="739708"/>
          </a:xfrm>
          <a:prstGeom prst="ellipse">
            <a:avLst/>
          </a:prstGeom>
          <a:noFill/>
          <a:ln w="50800">
            <a:solidFill>
              <a:srgbClr val="F585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497F1B3-BB92-A31C-9FA4-4D04DF9B543A}"/>
              </a:ext>
            </a:extLst>
          </p:cNvPr>
          <p:cNvSpPr/>
          <p:nvPr/>
        </p:nvSpPr>
        <p:spPr>
          <a:xfrm>
            <a:off x="13774" y="1898088"/>
            <a:ext cx="1142364" cy="739708"/>
          </a:xfrm>
          <a:prstGeom prst="ellipse">
            <a:avLst/>
          </a:prstGeom>
          <a:noFill/>
          <a:ln w="50800">
            <a:solidFill>
              <a:srgbClr val="F585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Curved 16">
            <a:extLst>
              <a:ext uri="{FF2B5EF4-FFF2-40B4-BE49-F238E27FC236}">
                <a16:creationId xmlns:a16="http://schemas.microsoft.com/office/drawing/2014/main" id="{418E969E-D035-34A3-C82E-0C4DF1C971C4}"/>
              </a:ext>
            </a:extLst>
          </p:cNvPr>
          <p:cNvCxnSpPr>
            <a:cxnSpLocks/>
          </p:cNvCxnSpPr>
          <p:nvPr/>
        </p:nvCxnSpPr>
        <p:spPr>
          <a:xfrm rot="10800000" flipV="1">
            <a:off x="867105" y="4193270"/>
            <a:ext cx="867103" cy="336469"/>
          </a:xfrm>
          <a:prstGeom prst="curvedConnector3">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5186B3-B020-FD9A-267C-7BE6FA058171}"/>
              </a:ext>
            </a:extLst>
          </p:cNvPr>
          <p:cNvSpPr txBox="1"/>
          <p:nvPr/>
        </p:nvSpPr>
        <p:spPr>
          <a:xfrm>
            <a:off x="1686912" y="2967701"/>
            <a:ext cx="1292770" cy="2031325"/>
          </a:xfrm>
          <a:prstGeom prst="rect">
            <a:avLst/>
          </a:prstGeom>
          <a:solidFill>
            <a:schemeClr val="bg2"/>
          </a:solidFill>
        </p:spPr>
        <p:txBody>
          <a:bodyPr wrap="square" rtlCol="0">
            <a:spAutoFit/>
          </a:bodyPr>
          <a:lstStyle/>
          <a:p>
            <a:r>
              <a:rPr lang="en-US" dirty="0"/>
              <a:t>Alsip has less</a:t>
            </a:r>
          </a:p>
          <a:p>
            <a:r>
              <a:rPr lang="en-US" dirty="0"/>
              <a:t>Diagnosed diabetes </a:t>
            </a:r>
          </a:p>
          <a:p>
            <a:r>
              <a:rPr lang="en-US" dirty="0"/>
              <a:t>than Cook County Overall</a:t>
            </a:r>
          </a:p>
        </p:txBody>
      </p:sp>
      <p:sp>
        <p:nvSpPr>
          <p:cNvPr id="21" name="Oval 20">
            <a:extLst>
              <a:ext uri="{FF2B5EF4-FFF2-40B4-BE49-F238E27FC236}">
                <a16:creationId xmlns:a16="http://schemas.microsoft.com/office/drawing/2014/main" id="{75EF450A-E071-D773-717C-03089CF77271}"/>
              </a:ext>
            </a:extLst>
          </p:cNvPr>
          <p:cNvSpPr/>
          <p:nvPr/>
        </p:nvSpPr>
        <p:spPr>
          <a:xfrm>
            <a:off x="5924211" y="3468056"/>
            <a:ext cx="1142364" cy="739708"/>
          </a:xfrm>
          <a:prstGeom prst="ellipse">
            <a:avLst/>
          </a:prstGeom>
          <a:noFill/>
          <a:ln w="50800">
            <a:solidFill>
              <a:srgbClr val="F585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2CD5FC1-6417-DF88-9020-DC1D5EAB17C0}"/>
              </a:ext>
            </a:extLst>
          </p:cNvPr>
          <p:cNvSpPr/>
          <p:nvPr/>
        </p:nvSpPr>
        <p:spPr>
          <a:xfrm>
            <a:off x="8641135" y="3396076"/>
            <a:ext cx="1142364" cy="739708"/>
          </a:xfrm>
          <a:prstGeom prst="ellipse">
            <a:avLst/>
          </a:prstGeom>
          <a:noFill/>
          <a:ln w="50800">
            <a:solidFill>
              <a:srgbClr val="F585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871416"/>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B Content White">
  <a:themeElements>
    <a:clrScheme name="Sugar-Sweetened Beverages">
      <a:dk1>
        <a:srgbClr val="152249"/>
      </a:dk1>
      <a:lt1>
        <a:sysClr val="window" lastClr="FFFFFF"/>
      </a:lt1>
      <a:dk2>
        <a:srgbClr val="222C61"/>
      </a:dk2>
      <a:lt2>
        <a:srgbClr val="EEECE1"/>
      </a:lt2>
      <a:accent1>
        <a:srgbClr val="00818D"/>
      </a:accent1>
      <a:accent2>
        <a:srgbClr val="001E61"/>
      </a:accent2>
      <a:accent3>
        <a:srgbClr val="B0D15C"/>
      </a:accent3>
      <a:accent4>
        <a:srgbClr val="00ACC8"/>
      </a:accent4>
      <a:accent5>
        <a:srgbClr val="77C38B"/>
      </a:accent5>
      <a:accent6>
        <a:srgbClr val="7FD5CC"/>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120219</TotalTime>
  <Words>1010</Words>
  <Application>Microsoft Office PowerPoint</Application>
  <PresentationFormat>Widescreen</PresentationFormat>
  <Paragraphs>134</Paragraphs>
  <Slides>11</Slides>
  <Notes>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11</vt:i4>
      </vt:variant>
    </vt:vector>
  </HeadingPairs>
  <TitlesOfParts>
    <vt:vector size="27" baseType="lpstr">
      <vt:lpstr>Georgia</vt:lpstr>
      <vt:lpstr>Arial Black</vt:lpstr>
      <vt:lpstr>brandon_grotesquebold</vt:lpstr>
      <vt:lpstr>Calibri</vt:lpstr>
      <vt:lpstr>Arial</vt:lpstr>
      <vt:lpstr>Berlin Sans FB</vt:lpstr>
      <vt:lpstr>Lato Light</vt:lpstr>
      <vt:lpstr>Calibri Light</vt:lpstr>
      <vt:lpstr>Merriweather</vt:lpstr>
      <vt:lpstr>Abadi Extra Light</vt:lpstr>
      <vt:lpstr>Bebas Neue</vt:lpstr>
      <vt:lpstr>Wingdings</vt:lpstr>
      <vt:lpstr>Poppins</vt:lpstr>
      <vt:lpstr>Brandon Grotesque Bold</vt:lpstr>
      <vt:lpstr>Office Theme</vt:lpstr>
      <vt:lpstr>SSB Content White</vt:lpstr>
      <vt:lpstr>CDC Health Equity Grant 2021-2023</vt:lpstr>
      <vt:lpstr>PowerPoint Presentation</vt:lpstr>
      <vt:lpstr>Cook County Health Atlas Indicator  Categories, Topics and Data Sources</vt:lpstr>
      <vt:lpstr>PowerPoint Presentation</vt:lpstr>
      <vt:lpstr>PowerPoint Presentation</vt:lpstr>
      <vt:lpstr>PowerPoint Presentation</vt:lpstr>
      <vt:lpstr>PowerPoint Presentation</vt:lpstr>
      <vt:lpstr>PowerPoint Presentation</vt:lpstr>
      <vt:lpstr>PowerPoint Presentation</vt:lpstr>
      <vt:lpstr>Health Atlas Updates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Alfreda Holloway-Beth</cp:lastModifiedBy>
  <cp:revision>1467</cp:revision>
  <cp:lastPrinted>2019-10-24T11:35:50Z</cp:lastPrinted>
  <dcterms:created xsi:type="dcterms:W3CDTF">2018-09-25T21:50:21Z</dcterms:created>
  <dcterms:modified xsi:type="dcterms:W3CDTF">2022-06-14T02:45:51Z</dcterms:modified>
</cp:coreProperties>
</file>